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7" r:id="rId3"/>
    <p:sldId id="260" r:id="rId4"/>
    <p:sldId id="258" r:id="rId5"/>
    <p:sldId id="261" r:id="rId6"/>
    <p:sldId id="262" r:id="rId7"/>
    <p:sldId id="263" r:id="rId8"/>
    <p:sldId id="259"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06BA"/>
    <a:srgbClr val="CC00CC"/>
    <a:srgbClr val="9900CC"/>
    <a:srgbClr val="CC0099"/>
    <a:srgbClr val="D60093"/>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8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EEA9E6-4C7E-4C3B-B34E-3B5004D02E73}"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BF9EF-0546-4DAF-A94D-9D589FCA173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647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EA9E6-4C7E-4C3B-B34E-3B5004D02E73}"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3043224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EA9E6-4C7E-4C3B-B34E-3B5004D02E73}"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1164976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EA9E6-4C7E-4C3B-B34E-3B5004D02E73}"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1544691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EEA9E6-4C7E-4C3B-B34E-3B5004D02E73}" type="datetimeFigureOut">
              <a:rPr lang="en-US" smtClean="0"/>
              <a:t>9/9/2024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BF9EF-0546-4DAF-A94D-9D589FCA173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298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EEA9E6-4C7E-4C3B-B34E-3B5004D02E73}"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3227646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EEA9E6-4C7E-4C3B-B34E-3B5004D02E73}" type="datetimeFigureOut">
              <a:rPr lang="en-US" smtClean="0"/>
              <a:t>9/9/2024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1034324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EEA9E6-4C7E-4C3B-B34E-3B5004D02E73}" type="datetimeFigureOut">
              <a:rPr lang="en-US" smtClean="0"/>
              <a:t>9/9/2024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3302140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2EEA9E6-4C7E-4C3B-B34E-3B5004D02E73}" type="datetimeFigureOut">
              <a:rPr lang="en-US" smtClean="0"/>
              <a:t>9/9/2024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3763164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2EEA9E6-4C7E-4C3B-B34E-3B5004D02E73}" type="datetimeFigureOut">
              <a:rPr lang="en-US" smtClean="0"/>
              <a:t>9/9/2024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07BF9EF-0546-4DAF-A94D-9D589FCA1734}" type="slidenum">
              <a:rPr lang="en-US" smtClean="0"/>
              <a:t>‹#›</a:t>
            </a:fld>
            <a:endParaRPr lang="en-US"/>
          </a:p>
        </p:txBody>
      </p:sp>
    </p:spTree>
    <p:extLst>
      <p:ext uri="{BB962C8B-B14F-4D97-AF65-F5344CB8AC3E}">
        <p14:creationId xmlns:p14="http://schemas.microsoft.com/office/powerpoint/2010/main" val="4011200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EEA9E6-4C7E-4C3B-B34E-3B5004D02E73}" type="datetimeFigureOut">
              <a:rPr lang="en-US" smtClean="0"/>
              <a:t>9/9/2024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07BF9EF-0546-4DAF-A94D-9D589FCA1734}" type="slidenum">
              <a:rPr lang="en-US" smtClean="0"/>
              <a:t>‹#›</a:t>
            </a:fld>
            <a:endParaRPr lang="en-US"/>
          </a:p>
        </p:txBody>
      </p:sp>
    </p:spTree>
    <p:extLst>
      <p:ext uri="{BB962C8B-B14F-4D97-AF65-F5344CB8AC3E}">
        <p14:creationId xmlns:p14="http://schemas.microsoft.com/office/powerpoint/2010/main" val="368984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2EEA9E6-4C7E-4C3B-B34E-3B5004D02E73}" type="datetimeFigureOut">
              <a:rPr lang="en-US" smtClean="0"/>
              <a:t>9/9/2024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07BF9EF-0546-4DAF-A94D-9D589FCA173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392701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ADDEB-54C9-DA76-12A6-5E8C7F9046DD}"/>
              </a:ext>
            </a:extLst>
          </p:cNvPr>
          <p:cNvSpPr>
            <a:spLocks noGrp="1"/>
          </p:cNvSpPr>
          <p:nvPr>
            <p:ph type="ctrTitle"/>
          </p:nvPr>
        </p:nvSpPr>
        <p:spPr>
          <a:xfrm>
            <a:off x="4286516" y="942975"/>
            <a:ext cx="6248400" cy="1963340"/>
          </a:xfrm>
        </p:spPr>
        <p:txBody>
          <a:bodyPr>
            <a:noAutofit/>
          </a:bodyPr>
          <a:lstStyle/>
          <a:p>
            <a:r>
              <a:rPr lang="fa-IR" sz="12400" dirty="0">
                <a:solidFill>
                  <a:srgbClr val="D60093"/>
                </a:solidFill>
                <a:latin typeface="Arabic Typesetting" panose="03020402040406030203" pitchFamily="66" charset="-78"/>
                <a:cs typeface="Arabic Typesetting" panose="03020402040406030203" pitchFamily="66" charset="-78"/>
              </a:rPr>
              <a:t>ربات تعقیب خط</a:t>
            </a:r>
            <a:endParaRPr lang="en-US" sz="12400" dirty="0">
              <a:solidFill>
                <a:srgbClr val="D60093"/>
              </a:solidFill>
              <a:latin typeface="Arabic Typesetting" panose="03020402040406030203" pitchFamily="66" charset="-78"/>
              <a:cs typeface="Arabic Typesetting" panose="03020402040406030203" pitchFamily="66" charset="-78"/>
            </a:endParaRPr>
          </a:p>
        </p:txBody>
      </p:sp>
      <p:sp>
        <p:nvSpPr>
          <p:cNvPr id="3" name="Subtitle 2">
            <a:extLst>
              <a:ext uri="{FF2B5EF4-FFF2-40B4-BE49-F238E27FC236}">
                <a16:creationId xmlns:a16="http://schemas.microsoft.com/office/drawing/2014/main" id="{A7CFBD79-C963-00B9-DCD9-8D7C8C4563F9}"/>
              </a:ext>
            </a:extLst>
          </p:cNvPr>
          <p:cNvSpPr>
            <a:spLocks noGrp="1"/>
          </p:cNvSpPr>
          <p:nvPr>
            <p:ph type="subTitle" idx="1"/>
          </p:nvPr>
        </p:nvSpPr>
        <p:spPr>
          <a:xfrm>
            <a:off x="5491162" y="3429000"/>
            <a:ext cx="4357424" cy="971549"/>
          </a:xfrm>
        </p:spPr>
        <p:txBody>
          <a:bodyPr>
            <a:normAutofit/>
          </a:bodyPr>
          <a:lstStyle/>
          <a:p>
            <a:r>
              <a:rPr lang="fa-IR" sz="4000" dirty="0">
                <a:solidFill>
                  <a:srgbClr val="9900CC"/>
                </a:solidFill>
                <a:latin typeface="Arabic Typesetting" panose="03020402040406030203" pitchFamily="66" charset="-78"/>
                <a:cs typeface="Arabic Typesetting" panose="03020402040406030203" pitchFamily="66" charset="-78"/>
              </a:rPr>
              <a:t>تهیه و تننطیم : هادی مجدنیا</a:t>
            </a:r>
            <a:endParaRPr lang="en-US" sz="4000" dirty="0">
              <a:solidFill>
                <a:srgbClr val="9900CC"/>
              </a:solidFill>
              <a:latin typeface="Arabic Typesetting" panose="03020402040406030203" pitchFamily="66" charset="-78"/>
              <a:cs typeface="Arabic Typesetting" panose="03020402040406030203" pitchFamily="66" charset="-78"/>
            </a:endParaRPr>
          </a:p>
        </p:txBody>
      </p:sp>
      <p:pic>
        <p:nvPicPr>
          <p:cNvPr id="5" name="Picture 4">
            <a:extLst>
              <a:ext uri="{FF2B5EF4-FFF2-40B4-BE49-F238E27FC236}">
                <a16:creationId xmlns:a16="http://schemas.microsoft.com/office/drawing/2014/main" id="{D2EE0208-19E2-2B5E-D502-37C6A74869AB}"/>
              </a:ext>
            </a:extLst>
          </p:cNvPr>
          <p:cNvPicPr>
            <a:picLocks noChangeAspect="1"/>
          </p:cNvPicPr>
          <p:nvPr/>
        </p:nvPicPr>
        <p:blipFill>
          <a:blip r:embed="rId2"/>
          <a:stretch>
            <a:fillRect/>
          </a:stretch>
        </p:blipFill>
        <p:spPr>
          <a:xfrm>
            <a:off x="475984" y="405281"/>
            <a:ext cx="3810532" cy="5172797"/>
          </a:xfrm>
          <a:prstGeom prst="rect">
            <a:avLst/>
          </a:prstGeom>
        </p:spPr>
      </p:pic>
    </p:spTree>
    <p:extLst>
      <p:ext uri="{BB962C8B-B14F-4D97-AF65-F5344CB8AC3E}">
        <p14:creationId xmlns:p14="http://schemas.microsoft.com/office/powerpoint/2010/main" val="3377530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8B942-E415-A131-2F4D-E8C2A1B5D8C2}"/>
              </a:ext>
            </a:extLst>
          </p:cNvPr>
          <p:cNvSpPr>
            <a:spLocks noGrp="1"/>
          </p:cNvSpPr>
          <p:nvPr>
            <p:ph type="title"/>
          </p:nvPr>
        </p:nvSpPr>
        <p:spPr/>
        <p:txBody>
          <a:bodyPr/>
          <a:lstStyle/>
          <a:p>
            <a:pPr algn="r"/>
            <a:r>
              <a:rPr lang="fa-IR" dirty="0">
                <a:solidFill>
                  <a:srgbClr val="CC00CC"/>
                </a:solidFill>
                <a:latin typeface="Arabic Typesetting" panose="03020402040406030203" pitchFamily="66" charset="-78"/>
                <a:cs typeface="Arabic Typesetting" panose="03020402040406030203" pitchFamily="66" charset="-78"/>
              </a:rPr>
              <a:t>   نمونه ربات کار شده برای این پروژه</a:t>
            </a:r>
            <a:endParaRPr lang="en-US" dirty="0">
              <a:solidFill>
                <a:srgbClr val="CC00CC"/>
              </a:solidFill>
              <a:latin typeface="Arabic Typesetting" panose="03020402040406030203" pitchFamily="66" charset="-78"/>
              <a:cs typeface="Arabic Typesetting" panose="03020402040406030203" pitchFamily="66" charset="-78"/>
            </a:endParaRPr>
          </a:p>
        </p:txBody>
      </p:sp>
      <p:pic>
        <p:nvPicPr>
          <p:cNvPr id="7" name="Content Placeholder 6">
            <a:extLst>
              <a:ext uri="{FF2B5EF4-FFF2-40B4-BE49-F238E27FC236}">
                <a16:creationId xmlns:a16="http://schemas.microsoft.com/office/drawing/2014/main" id="{A0CF5833-907D-8E8A-D783-583C7ECFAC20}"/>
              </a:ext>
            </a:extLst>
          </p:cNvPr>
          <p:cNvPicPr>
            <a:picLocks noGrp="1" noChangeAspect="1"/>
          </p:cNvPicPr>
          <p:nvPr>
            <p:ph sz="half" idx="1"/>
          </p:nvPr>
        </p:nvPicPr>
        <p:blipFill>
          <a:blip r:embed="rId4"/>
          <a:stretch>
            <a:fillRect/>
          </a:stretch>
        </p:blipFill>
        <p:spPr>
          <a:xfrm>
            <a:off x="2228850" y="1846263"/>
            <a:ext cx="3686175" cy="4022725"/>
          </a:xfrm>
        </p:spPr>
      </p:pic>
      <p:pic>
        <p:nvPicPr>
          <p:cNvPr id="5" name="doc_2024-09-09_19-34-51">
            <a:hlinkClick r:id="" action="ppaction://media"/>
            <a:extLst>
              <a:ext uri="{FF2B5EF4-FFF2-40B4-BE49-F238E27FC236}">
                <a16:creationId xmlns:a16="http://schemas.microsoft.com/office/drawing/2014/main" id="{8FD768F9-DA5F-A846-74E6-0DD37D6639A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6386513" y="1846263"/>
            <a:ext cx="4386262" cy="4022725"/>
          </a:xfrm>
        </p:spPr>
      </p:pic>
    </p:spTree>
    <p:extLst>
      <p:ext uri="{BB962C8B-B14F-4D97-AF65-F5344CB8AC3E}">
        <p14:creationId xmlns:p14="http://schemas.microsoft.com/office/powerpoint/2010/main" val="425821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6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6A8C-EBA4-2601-6201-D23485A70A69}"/>
              </a:ext>
            </a:extLst>
          </p:cNvPr>
          <p:cNvSpPr>
            <a:spLocks noGrp="1"/>
          </p:cNvSpPr>
          <p:nvPr>
            <p:ph type="title"/>
          </p:nvPr>
        </p:nvSpPr>
        <p:spPr>
          <a:xfrm>
            <a:off x="1066800" y="543779"/>
            <a:ext cx="10058400" cy="1013560"/>
          </a:xfrm>
        </p:spPr>
        <p:txBody>
          <a:bodyPr>
            <a:normAutofit/>
          </a:bodyPr>
          <a:lstStyle/>
          <a:p>
            <a:pPr algn="r"/>
            <a:r>
              <a:rPr lang="fa-IR" sz="6600" dirty="0">
                <a:solidFill>
                  <a:srgbClr val="CC00CC"/>
                </a:solidFill>
                <a:latin typeface="Arabic Typesetting" panose="03020402040406030203" pitchFamily="66" charset="-78"/>
                <a:cs typeface="Arabic Typesetting" panose="03020402040406030203" pitchFamily="66" charset="-78"/>
              </a:rPr>
              <a:t>   ربات تعقیب خط یا مسیریاب</a:t>
            </a:r>
            <a:endParaRPr lang="en-US" sz="6600" dirty="0">
              <a:solidFill>
                <a:srgbClr val="CC00CC"/>
              </a:solidFill>
              <a:latin typeface="Arabic Typesetting" panose="03020402040406030203" pitchFamily="66" charset="-78"/>
              <a:cs typeface="Arabic Typesetting" panose="03020402040406030203" pitchFamily="66" charset="-78"/>
            </a:endParaRPr>
          </a:p>
        </p:txBody>
      </p:sp>
      <p:sp>
        <p:nvSpPr>
          <p:cNvPr id="4" name="TextBox 3">
            <a:extLst>
              <a:ext uri="{FF2B5EF4-FFF2-40B4-BE49-F238E27FC236}">
                <a16:creationId xmlns:a16="http://schemas.microsoft.com/office/drawing/2014/main" id="{DDE19122-059E-00A9-F50E-0DB54C0F2626}"/>
              </a:ext>
            </a:extLst>
          </p:cNvPr>
          <p:cNvSpPr txBox="1"/>
          <p:nvPr/>
        </p:nvSpPr>
        <p:spPr>
          <a:xfrm>
            <a:off x="933449" y="1913016"/>
            <a:ext cx="10325101" cy="4401205"/>
          </a:xfrm>
          <a:prstGeom prst="rect">
            <a:avLst/>
          </a:prstGeom>
          <a:noFill/>
        </p:spPr>
        <p:txBody>
          <a:bodyPr wrap="square">
            <a:spAutoFit/>
          </a:bodyPr>
          <a:lstStyle/>
          <a:p>
            <a:pPr algn="r"/>
            <a:r>
              <a:rPr lang="fa-IR" sz="2800" dirty="0">
                <a:solidFill>
                  <a:srgbClr val="6D06BA"/>
                </a:solidFill>
                <a:latin typeface="Arabic Typesetting" panose="03020402040406030203" pitchFamily="66" charset="-78"/>
                <a:cs typeface="Arabic Typesetting" panose="03020402040406030203" pitchFamily="66" charset="-78"/>
              </a:rPr>
              <a:t>ربات تعقیب خط که به آن مسیر یاب نیز می گویند در واقع یک ربات را نشان می‌دهد که می‌تواند دنباله یک خط پررنگ با کنتراست بالا روی پس زمینه روشن یا برعکس به طور مثال خط سیاه در پس زمینه سفید یا خط سفید در پس زمینه سیاه را دنبال کند. این ربات قادر است مسیر خاصی را شناسایی کرده و آن را پیش ببرد، البته این خطوط باید مشخص بوده و دارای عرض قابل قبولی باشند. </a:t>
            </a:r>
            <a:r>
              <a:rPr lang="fa-IR" sz="2800" b="0" i="0" dirty="0">
                <a:solidFill>
                  <a:srgbClr val="6D06BA"/>
                </a:solidFill>
                <a:effectLst/>
                <a:highlight>
                  <a:srgbClr val="FFFFFF"/>
                </a:highlight>
                <a:latin typeface="Arabic Typesetting" panose="03020402040406030203" pitchFamily="66" charset="-78"/>
                <a:cs typeface="Arabic Typesetting" panose="03020402040406030203" pitchFamily="66" charset="-78"/>
              </a:rPr>
              <a:t>ربات‌های مسیر یاب به صورت پیشرفته‌تری نیز تولید می‌شوند و از مدل‌های بسیار ساده و تا مدل‌های پیشرفته را به خود اختصاص داده‌اند و دارای کاربردهای بسیار زیادی در بخش خانگی، صنعتی، پزشکی و … می‌باشند. هرچند می‌توان یک ربات مسیریاب ساده ساخت که خطوط مشکی یا سفید رسم شده روی زمین را دنبال کند یا اینکه می‌توان ربات پیشرفته‌تری طراحی کرد که خطوط با رنگ‌های مختلف را شناسایی کند و فقط یک رنگ خاص را دنبال کند. بدون در نظر گرفتن اینکه قصد ساخت کدام ربات مسیریاب را داریم، تمام این ربات‌ها دارای ویژگی‌های مشترکی هستند. این ربات‌های هوشمند همگی از چرخ یا شنی و از دو موتور یا بیشتر برای سیستم حرکتی و از سنسور‌ها برای تشخیص خطوط استفاده می‌کنند. همه‌ی این ربات‌ها برای استحکام، دارای شاسی هستند و از یک برد الکترونیکی به عنوان مغز متفکر ربات استفاده می‌کنند.</a:t>
            </a:r>
            <a:endParaRPr lang="en-US" sz="2800" dirty="0">
              <a:solidFill>
                <a:srgbClr val="6D06BA"/>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265429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9EC6B-DF62-43C3-C0E0-94D749C48DB4}"/>
              </a:ext>
            </a:extLst>
          </p:cNvPr>
          <p:cNvSpPr>
            <a:spLocks noGrp="1"/>
          </p:cNvSpPr>
          <p:nvPr>
            <p:ph type="title"/>
          </p:nvPr>
        </p:nvSpPr>
        <p:spPr>
          <a:xfrm>
            <a:off x="1066800" y="0"/>
            <a:ext cx="10058400" cy="1450757"/>
          </a:xfrm>
        </p:spPr>
        <p:txBody>
          <a:bodyPr>
            <a:normAutofit/>
          </a:bodyPr>
          <a:lstStyle/>
          <a:p>
            <a:pPr algn="r"/>
            <a:r>
              <a:rPr lang="fa-IR" sz="5400" dirty="0">
                <a:solidFill>
                  <a:srgbClr val="CC00CC"/>
                </a:solidFill>
                <a:latin typeface="Arabic Typesetting" panose="03020402040406030203" pitchFamily="66" charset="-78"/>
                <a:cs typeface="Arabic Typesetting" panose="03020402040406030203" pitchFamily="66" charset="-78"/>
              </a:rPr>
              <a:t>   کاربرد های ربات تعقیب خط</a:t>
            </a:r>
            <a:endParaRPr lang="en-US" sz="5400" dirty="0">
              <a:solidFill>
                <a:srgbClr val="CC00CC"/>
              </a:solidFill>
              <a:latin typeface="Arabic Typesetting" panose="03020402040406030203" pitchFamily="66" charset="-78"/>
              <a:cs typeface="Arabic Typesetting" panose="03020402040406030203" pitchFamily="66" charset="-78"/>
            </a:endParaRPr>
          </a:p>
        </p:txBody>
      </p:sp>
      <p:sp>
        <p:nvSpPr>
          <p:cNvPr id="3" name="Content Placeholder 2">
            <a:extLst>
              <a:ext uri="{FF2B5EF4-FFF2-40B4-BE49-F238E27FC236}">
                <a16:creationId xmlns:a16="http://schemas.microsoft.com/office/drawing/2014/main" id="{E2AFFD0D-A076-3CD8-13E9-F7798146B573}"/>
              </a:ext>
            </a:extLst>
          </p:cNvPr>
          <p:cNvSpPr>
            <a:spLocks noGrp="1"/>
          </p:cNvSpPr>
          <p:nvPr>
            <p:ph idx="1"/>
          </p:nvPr>
        </p:nvSpPr>
        <p:spPr/>
        <p:txBody>
          <a:bodyPr>
            <a:normAutofit fontScale="85000" lnSpcReduction="10000"/>
          </a:bodyPr>
          <a:lstStyle/>
          <a:p>
            <a:pPr algn="r"/>
            <a:r>
              <a:rPr lang="fa-IR" sz="2800" dirty="0">
                <a:solidFill>
                  <a:srgbClr val="6D06BA"/>
                </a:solidFill>
                <a:latin typeface="Arabic Typesetting" panose="03020402040406030203" pitchFamily="66" charset="-78"/>
                <a:cs typeface="Arabic Typesetting" panose="03020402040406030203" pitchFamily="66" charset="-78"/>
              </a:rPr>
              <a:t>۱. حمل‌ونقل خودکار : </a:t>
            </a:r>
            <a:r>
              <a:rPr lang="fa-IR" sz="2400" b="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rPr>
              <a:t>ربات‌ها به شکل ماشین‌های حمل مواد طراحی شده و با ایجاد خطوط در کارخانه جات و صنایع مختلف در مسیر مشخص از این ربات‌ها انتظار دارند تا کالاها را به صورت خودکار و بدون دخالت و کنترل انسانی از قسمتی از کارخانه به قسمت دیگر منتقل کنند.</a:t>
            </a:r>
            <a:endParaRPr lang="fa-IR" sz="2800" i="0" dirty="0">
              <a:solidFill>
                <a:srgbClr val="6D06BA"/>
              </a:solidFill>
              <a:effectLst/>
              <a:highlight>
                <a:srgbClr val="FFFFFF"/>
              </a:highlight>
              <a:latin typeface="Arabic Typesetting" panose="03020402040406030203" pitchFamily="66" charset="-78"/>
              <a:cs typeface="Arabic Typesetting" panose="03020402040406030203" pitchFamily="66" charset="-78"/>
            </a:endParaRPr>
          </a:p>
          <a:p>
            <a:pPr algn="r"/>
            <a:r>
              <a:rPr lang="fa-IR" sz="2800" dirty="0">
                <a:solidFill>
                  <a:srgbClr val="6D06BA"/>
                </a:solidFill>
                <a:highlight>
                  <a:srgbClr val="FFFFFF"/>
                </a:highlight>
                <a:latin typeface="Arabic Typesetting" panose="03020402040406030203" pitchFamily="66" charset="-78"/>
                <a:cs typeface="Arabic Typesetting" panose="03020402040406030203" pitchFamily="66" charset="-78"/>
              </a:rPr>
              <a:t>2. استفاده در بیمارستان‌ها : </a:t>
            </a:r>
            <a:r>
              <a:rPr lang="fa-IR" sz="2400" dirty="0">
                <a:solidFill>
                  <a:schemeClr val="tx1">
                    <a:lumMod val="65000"/>
                    <a:lumOff val="35000"/>
                  </a:schemeClr>
                </a:solidFill>
                <a:highlight>
                  <a:srgbClr val="FFFFFF"/>
                </a:highlight>
                <a:latin typeface="Arabic Typesetting" panose="03020402040406030203" pitchFamily="66" charset="-78"/>
                <a:cs typeface="Arabic Typesetting" panose="03020402040406030203" pitchFamily="66" charset="-78"/>
              </a:rPr>
              <a:t>در کف بیمارستان و در بخش‌های مختلف بیمارستان از خطوطی با رنگ متفاوت استفاده می‌شود. این ربات ها می توانند به صورت اتوماتیک خطوط را دنبال کرده و مواد و تجهیزات و حتی بیماران را را با سرعت بیشتری به بخش مورد نظر برسانند.</a:t>
            </a:r>
          </a:p>
          <a:p>
            <a:pPr marL="0" indent="0" algn="r">
              <a:buNone/>
            </a:pPr>
            <a:r>
              <a:rPr lang="fa-IR" sz="3200" dirty="0">
                <a:solidFill>
                  <a:srgbClr val="6D06BA"/>
                </a:solidFill>
                <a:latin typeface="Arabic Typesetting" panose="03020402040406030203" pitchFamily="66" charset="-78"/>
                <a:cs typeface="Arabic Typesetting" panose="03020402040406030203" pitchFamily="66" charset="-78"/>
              </a:rPr>
              <a:t>3. تمیز کردن خانه </a:t>
            </a:r>
            <a:r>
              <a:rPr lang="fa-IR" sz="2800" dirty="0">
                <a:solidFill>
                  <a:schemeClr val="tx1">
                    <a:lumMod val="65000"/>
                    <a:lumOff val="35000"/>
                  </a:schemeClr>
                </a:solidFill>
                <a:latin typeface="Arabic Typesetting" panose="03020402040406030203" pitchFamily="66" charset="-78"/>
                <a:cs typeface="Arabic Typesetting" panose="03020402040406030203" pitchFamily="66" charset="-78"/>
              </a:rPr>
              <a:t>:</a:t>
            </a:r>
            <a:r>
              <a:rPr lang="fa-IR" sz="2400" dirty="0">
                <a:solidFill>
                  <a:schemeClr val="tx1">
                    <a:lumMod val="65000"/>
                    <a:lumOff val="35000"/>
                  </a:schemeClr>
                </a:solidFill>
                <a:highlight>
                  <a:srgbClr val="FFFFFF"/>
                </a:highlight>
                <a:latin typeface="Arabic Typesetting" panose="03020402040406030203" pitchFamily="66" charset="-78"/>
                <a:cs typeface="Arabic Typesetting" panose="03020402040406030203" pitchFamily="66" charset="-78"/>
              </a:rPr>
              <a:t> </a:t>
            </a:r>
            <a:r>
              <a:rPr lang="fa-IR" sz="2400" b="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rPr>
              <a:t>ربات‌های مسیریابی به شکل جارو برقی و یا تِی طراحی شده است که از طریق مسیر یابی خانه را تمیز می‌کنند و کاملاً قابل برنامه ریزی هستند.</a:t>
            </a:r>
            <a:endParaRPr lang="fa-IR" sz="2800" dirty="0">
              <a:solidFill>
                <a:schemeClr val="tx1">
                  <a:lumMod val="65000"/>
                  <a:lumOff val="35000"/>
                </a:schemeClr>
              </a:solidFill>
              <a:latin typeface="Arabic Typesetting" panose="03020402040406030203" pitchFamily="66" charset="-78"/>
              <a:cs typeface="Arabic Typesetting" panose="03020402040406030203" pitchFamily="66" charset="-78"/>
            </a:endParaRPr>
          </a:p>
          <a:p>
            <a:pPr marL="0" indent="0" algn="r">
              <a:buNone/>
            </a:pPr>
            <a:r>
              <a:rPr lang="fa-IR" sz="3200" dirty="0">
                <a:solidFill>
                  <a:srgbClr val="6D06BA"/>
                </a:solidFill>
                <a:latin typeface="Arabic Typesetting" panose="03020402040406030203" pitchFamily="66" charset="-78"/>
                <a:cs typeface="Arabic Typesetting" panose="03020402040406030203" pitchFamily="66" charset="-78"/>
              </a:rPr>
              <a:t>4. </a:t>
            </a:r>
            <a:r>
              <a:rPr lang="fa-IR" sz="2800" i="0" dirty="0">
                <a:solidFill>
                  <a:srgbClr val="6D06BA"/>
                </a:solidFill>
                <a:effectLst/>
                <a:highlight>
                  <a:srgbClr val="FFFFFF"/>
                </a:highlight>
                <a:latin typeface="Arabic Typesetting" panose="03020402040406030203" pitchFamily="66" charset="-78"/>
                <a:cs typeface="Arabic Typesetting" panose="03020402040406030203" pitchFamily="66" charset="-78"/>
              </a:rPr>
              <a:t>استفاده در هتل‌ها : </a:t>
            </a:r>
            <a:r>
              <a:rPr lang="fa-IR" sz="2600" dirty="0">
                <a:solidFill>
                  <a:schemeClr val="tx1">
                    <a:lumMod val="65000"/>
                    <a:lumOff val="35000"/>
                  </a:schemeClr>
                </a:solidFill>
                <a:highlight>
                  <a:srgbClr val="FFFFFF"/>
                </a:highlight>
                <a:latin typeface="Arabic Typesetting" panose="03020402040406030203" pitchFamily="66" charset="-78"/>
                <a:cs typeface="Arabic Typesetting" panose="03020402040406030203" pitchFamily="66" charset="-78"/>
              </a:rPr>
              <a:t>در</a:t>
            </a:r>
            <a:r>
              <a:rPr lang="fa-IR" sz="2600" b="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rPr>
              <a:t> هتل‌های پیشرفته از این ربات‌ها برای جابه جایی مواد و ارائه خدمات به اتاق‌های مختلف استفاده می‌شود. </a:t>
            </a:r>
            <a:r>
              <a:rPr lang="fa-IR" sz="2600" dirty="0">
                <a:solidFill>
                  <a:schemeClr val="tx1">
                    <a:lumMod val="65000"/>
                    <a:lumOff val="35000"/>
                  </a:schemeClr>
                </a:solidFill>
                <a:highlight>
                  <a:srgbClr val="FFFFFF"/>
                </a:highlight>
                <a:latin typeface="Arabic Typesetting" panose="03020402040406030203" pitchFamily="66" charset="-78"/>
                <a:cs typeface="Arabic Typesetting" panose="03020402040406030203" pitchFamily="66" charset="-78"/>
              </a:rPr>
              <a:t>در این صورت </a:t>
            </a:r>
            <a:r>
              <a:rPr lang="fa-IR" sz="2600" b="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rPr>
              <a:t>به سرویس دهی به وسیله انسان‌ها نیست و کافی است مسیر تا اتاق‌ها را با خطوطی مشخص کرده و با برنامه ریزی از این ربات‌ها بخواهید تا مسیر را طی کرده و به سمت اتاق‌ها بروند.</a:t>
            </a:r>
            <a:endParaRPr lang="fa-IR" sz="320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endParaRPr>
          </a:p>
          <a:p>
            <a:pPr marL="0" indent="0" algn="r">
              <a:buNone/>
            </a:pPr>
            <a:r>
              <a:rPr lang="fa-IR" sz="3200" dirty="0">
                <a:solidFill>
                  <a:srgbClr val="6D06BA"/>
                </a:solidFill>
                <a:highlight>
                  <a:srgbClr val="FFFFFF"/>
                </a:highlight>
                <a:latin typeface="Arabic Typesetting" panose="03020402040406030203" pitchFamily="66" charset="-78"/>
                <a:cs typeface="Arabic Typesetting" panose="03020402040406030203" pitchFamily="66" charset="-78"/>
              </a:rPr>
              <a:t>5. </a:t>
            </a:r>
            <a:r>
              <a:rPr lang="fa-IR" sz="2800" i="0" dirty="0">
                <a:solidFill>
                  <a:srgbClr val="6D06BA"/>
                </a:solidFill>
                <a:effectLst/>
                <a:highlight>
                  <a:srgbClr val="FFFFFF"/>
                </a:highlight>
                <a:latin typeface="Arabic Typesetting" panose="03020402040406030203" pitchFamily="66" charset="-78"/>
                <a:cs typeface="Arabic Typesetting" panose="03020402040406030203" pitchFamily="66" charset="-78"/>
              </a:rPr>
              <a:t> استفاده در کتابخانه‌ها : </a:t>
            </a:r>
            <a:r>
              <a:rPr lang="fa-IR" sz="2800" b="0" i="0" dirty="0">
                <a:solidFill>
                  <a:schemeClr val="tx1">
                    <a:lumMod val="65000"/>
                    <a:lumOff val="35000"/>
                  </a:schemeClr>
                </a:solidFill>
                <a:effectLst/>
                <a:highlight>
                  <a:srgbClr val="FFFFFF"/>
                </a:highlight>
                <a:latin typeface="Arabic Typesetting" panose="03020402040406030203" pitchFamily="66" charset="-78"/>
                <a:cs typeface="Arabic Typesetting" panose="03020402040406030203" pitchFamily="66" charset="-78"/>
              </a:rPr>
              <a:t>نمونه‌ای دیگر از کاربردهای ربات‌های مسیر یاب در کتابخانه‌ها است. در این صورت نیازی نیست که برای جست‌وجو کتاب و کد مورد نظرتان به قفسه‌های مختلف سرک بکشید، کافی است کتاب مورد نظرتان را در سیستم وارد کرده و کد آن را به دست بیاورید. سپس کد را به ربات مسیر یاب داده و از آن بخواهید کتاب مورد نظرتان را پیدا کرده و به شما تحویل دهد.</a:t>
            </a:r>
            <a:endParaRPr lang="en-US" sz="3200" dirty="0">
              <a:solidFill>
                <a:schemeClr val="tx1">
                  <a:lumMod val="65000"/>
                  <a:lumOff val="35000"/>
                </a:schemeClr>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3573960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94792-DF07-B65D-9B84-D5AB83A921B1}"/>
              </a:ext>
            </a:extLst>
          </p:cNvPr>
          <p:cNvSpPr>
            <a:spLocks noGrp="1"/>
          </p:cNvSpPr>
          <p:nvPr>
            <p:ph type="title"/>
          </p:nvPr>
        </p:nvSpPr>
        <p:spPr>
          <a:xfrm>
            <a:off x="1240155" y="0"/>
            <a:ext cx="10058400" cy="1450757"/>
          </a:xfrm>
        </p:spPr>
        <p:txBody>
          <a:bodyPr>
            <a:normAutofit/>
          </a:bodyPr>
          <a:lstStyle/>
          <a:p>
            <a:pPr algn="r"/>
            <a:r>
              <a:rPr lang="fa-IR" dirty="0">
                <a:solidFill>
                  <a:srgbClr val="CC00CC"/>
                </a:solidFill>
                <a:latin typeface="Arabic Typesetting" panose="03020402040406030203" pitchFamily="66" charset="-78"/>
                <a:cs typeface="Arabic Typesetting" panose="03020402040406030203" pitchFamily="66" charset="-78"/>
              </a:rPr>
              <a:t>   خب حالا ببینیم ربات تعقیب خط چجوری کار میکنه</a:t>
            </a:r>
            <a:endParaRPr lang="en-US" dirty="0">
              <a:solidFill>
                <a:srgbClr val="CC00CC"/>
              </a:solidFill>
              <a:latin typeface="Arabic Typesetting" panose="03020402040406030203" pitchFamily="66" charset="-78"/>
              <a:cs typeface="Arabic Typesetting" panose="03020402040406030203" pitchFamily="66" charset="-78"/>
            </a:endParaRPr>
          </a:p>
        </p:txBody>
      </p:sp>
      <p:sp>
        <p:nvSpPr>
          <p:cNvPr id="4" name="TextBox 3">
            <a:extLst>
              <a:ext uri="{FF2B5EF4-FFF2-40B4-BE49-F238E27FC236}">
                <a16:creationId xmlns:a16="http://schemas.microsoft.com/office/drawing/2014/main" id="{4C995C74-053D-EC51-C3BC-DD94978FEB6F}"/>
              </a:ext>
            </a:extLst>
          </p:cNvPr>
          <p:cNvSpPr txBox="1"/>
          <p:nvPr/>
        </p:nvSpPr>
        <p:spPr>
          <a:xfrm>
            <a:off x="1139428" y="1893184"/>
            <a:ext cx="10058400" cy="4401205"/>
          </a:xfrm>
          <a:prstGeom prst="rect">
            <a:avLst/>
          </a:prstGeom>
          <a:noFill/>
        </p:spPr>
        <p:txBody>
          <a:bodyPr wrap="square">
            <a:spAutoFit/>
          </a:bodyPr>
          <a:lstStyle/>
          <a:p>
            <a:pPr algn="r"/>
            <a:r>
              <a:rPr lang="fa-IR" sz="2800" dirty="0">
                <a:solidFill>
                  <a:srgbClr val="6D06BA"/>
                </a:solidFill>
                <a:latin typeface="Arabic Typesetting" panose="03020402040406030203" pitchFamily="66" charset="-78"/>
                <a:cs typeface="Arabic Typesetting" panose="03020402040406030203" pitchFamily="66" charset="-78"/>
              </a:rPr>
              <a:t>بعد از طراحی و ساخت این رباط که به صورت اصول مکانیکی، برنامه نویسی و الکترونیک انجام می‌شود، برای حرکت این ربات به یک زمینه روشن به رنگ سفید و یک خط مشکی نیاز داریمکه البته خط مشکی حداقل باید 2 سانتی متر باشد. این ربات‌ها از دو طریق نور و مادون قرمز کار می‌کنند. وقتی به جسم روشنی نور بتابانیم مقدار زیادی نور از آن عبور کرده و مقداری کمی از آن نور جذب می‌شود در مقابل با تابش نور به جسم تیره، بر عکس این موضوع اتفاق می افتد در نتیجه مقداری زیادی نور جذب شده و تنها مقدار کمی از آن عبور داده می‌شود. بنابراین این روش می‌تواند رنگ تیره را از روشن تشخیص دهد. وقتی ربات در حال حرکت روی زمینه سفید با خط‌های سیاه است می‌تواند یک منبع نور را به آن بتاباند و توسط سنسورهایی که در ربات تعبیه شده مقدار بازگشت نور را اندازه بگیرد و داده‌ها را به میکروکنترلر ارسال می کند و میکروکنترلر این داده‌ها را پردازش کرده و دستورات لازم را به موتورهای ربات ارسال می‌کند. در این صورت ربات می تواند خط مشکی را دنبال کند و از تمام پیچ و خم‌های که در مسیر رو به جلو تعبیه شده عبور کرده و به مقصد برسد. </a:t>
            </a:r>
          </a:p>
          <a:p>
            <a:pPr algn="r"/>
            <a:endParaRPr lang="fa-IR" sz="2800" dirty="0">
              <a:solidFill>
                <a:srgbClr val="6D06BA"/>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4042595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E204D-E64C-153B-A188-C9D50B24DD68}"/>
              </a:ext>
            </a:extLst>
          </p:cNvPr>
          <p:cNvSpPr>
            <a:spLocks noGrp="1"/>
          </p:cNvSpPr>
          <p:nvPr>
            <p:ph type="title"/>
          </p:nvPr>
        </p:nvSpPr>
        <p:spPr>
          <a:xfrm>
            <a:off x="1097280" y="0"/>
            <a:ext cx="10058400" cy="1450757"/>
          </a:xfrm>
        </p:spPr>
        <p:txBody>
          <a:bodyPr>
            <a:normAutofit/>
          </a:bodyPr>
          <a:lstStyle/>
          <a:p>
            <a:pPr algn="r"/>
            <a:r>
              <a:rPr lang="fa-IR" sz="5400" dirty="0">
                <a:solidFill>
                  <a:srgbClr val="CC00CC"/>
                </a:solidFill>
                <a:latin typeface="Arabic Typesetting" panose="03020402040406030203" pitchFamily="66" charset="-78"/>
                <a:cs typeface="Arabic Typesetting" panose="03020402040406030203" pitchFamily="66" charset="-78"/>
              </a:rPr>
              <a:t>   اجزا یک ربات مسیر یاب</a:t>
            </a:r>
            <a:endParaRPr lang="en-US" sz="5400" dirty="0">
              <a:solidFill>
                <a:srgbClr val="CC00CC"/>
              </a:solidFill>
              <a:latin typeface="Arabic Typesetting" panose="03020402040406030203" pitchFamily="66" charset="-78"/>
              <a:cs typeface="Arabic Typesetting" panose="03020402040406030203" pitchFamily="66" charset="-78"/>
            </a:endParaRPr>
          </a:p>
        </p:txBody>
      </p:sp>
      <p:sp>
        <p:nvSpPr>
          <p:cNvPr id="3" name="Content Placeholder 2">
            <a:extLst>
              <a:ext uri="{FF2B5EF4-FFF2-40B4-BE49-F238E27FC236}">
                <a16:creationId xmlns:a16="http://schemas.microsoft.com/office/drawing/2014/main" id="{9D07A0C8-2B43-1D2D-9CB1-253901B12D94}"/>
              </a:ext>
            </a:extLst>
          </p:cNvPr>
          <p:cNvSpPr>
            <a:spLocks noGrp="1"/>
          </p:cNvSpPr>
          <p:nvPr>
            <p:ph idx="1"/>
          </p:nvPr>
        </p:nvSpPr>
        <p:spPr>
          <a:xfrm>
            <a:off x="1097280" y="1845733"/>
            <a:ext cx="10058400" cy="4369329"/>
          </a:xfrm>
        </p:spPr>
        <p:txBody>
          <a:bodyPr>
            <a:noAutofit/>
          </a:bodyPr>
          <a:lstStyle/>
          <a:p>
            <a:pPr algn="r"/>
            <a:r>
              <a:rPr lang="fa-IR" sz="2400" dirty="0">
                <a:solidFill>
                  <a:srgbClr val="6D06BA"/>
                </a:solidFill>
                <a:latin typeface="Arabic Typesetting" panose="03020402040406030203" pitchFamily="66" charset="-78"/>
                <a:cs typeface="Arabic Typesetting" panose="03020402040406030203" pitchFamily="66" charset="-78"/>
              </a:rPr>
              <a:t>برد آردوینو یونو</a:t>
            </a:r>
          </a:p>
          <a:p>
            <a:pPr algn="r"/>
            <a:r>
              <a:rPr lang="fa-IR" sz="2400" dirty="0">
                <a:solidFill>
                  <a:srgbClr val="6D06BA"/>
                </a:solidFill>
                <a:latin typeface="Arabic Typesetting" panose="03020402040406030203" pitchFamily="66" charset="-78"/>
                <a:cs typeface="Arabic Typesetting" panose="03020402040406030203" pitchFamily="66" charset="-78"/>
              </a:rPr>
              <a:t>دو عدد موتور گیربکس دار تک شفت</a:t>
            </a:r>
          </a:p>
          <a:p>
            <a:pPr algn="r"/>
            <a:r>
              <a:rPr lang="fa-IR" sz="2400" dirty="0">
                <a:solidFill>
                  <a:srgbClr val="6D06BA"/>
                </a:solidFill>
                <a:latin typeface="Arabic Typesetting" panose="03020402040406030203" pitchFamily="66" charset="-78"/>
                <a:cs typeface="Arabic Typesetting" panose="03020402040406030203" pitchFamily="66" charset="-78"/>
              </a:rPr>
              <a:t>شاسی </a:t>
            </a:r>
          </a:p>
          <a:p>
            <a:pPr algn="r"/>
            <a:r>
              <a:rPr lang="fa-IR" sz="2400" dirty="0">
                <a:solidFill>
                  <a:srgbClr val="6D06BA"/>
                </a:solidFill>
                <a:latin typeface="Arabic Typesetting" panose="03020402040406030203" pitchFamily="66" charset="-78"/>
                <a:cs typeface="Arabic Typesetting" panose="03020402040406030203" pitchFamily="66" charset="-78"/>
              </a:rPr>
              <a:t>دو عدد چرخ</a:t>
            </a:r>
            <a:endParaRPr lang="en-US" sz="2400" dirty="0">
              <a:solidFill>
                <a:srgbClr val="6D06BA"/>
              </a:solidFill>
              <a:latin typeface="Arabic Typesetting" panose="03020402040406030203" pitchFamily="66" charset="-78"/>
              <a:cs typeface="Arabic Typesetting" panose="03020402040406030203" pitchFamily="66" charset="-78"/>
            </a:endParaRPr>
          </a:p>
          <a:p>
            <a:pPr marL="0" indent="0" algn="r">
              <a:buNone/>
            </a:pPr>
            <a:r>
              <a:rPr lang="en-US" sz="2400" dirty="0">
                <a:solidFill>
                  <a:srgbClr val="6D06BA"/>
                </a:solidFill>
                <a:latin typeface="Arabic Typesetting" panose="03020402040406030203" pitchFamily="66" charset="-78"/>
                <a:cs typeface="Arabic Typesetting" panose="03020402040406030203" pitchFamily="66" charset="-78"/>
              </a:rPr>
              <a:t>L293D</a:t>
            </a:r>
            <a:r>
              <a:rPr lang="fa-IR" sz="2400" dirty="0">
                <a:solidFill>
                  <a:srgbClr val="6D06BA"/>
                </a:solidFill>
                <a:latin typeface="Arabic Typesetting" panose="03020402040406030203" pitchFamily="66" charset="-78"/>
                <a:cs typeface="Arabic Typesetting" panose="03020402040406030203" pitchFamily="66" charset="-78"/>
              </a:rPr>
              <a:t>درایور موتور </a:t>
            </a:r>
          </a:p>
          <a:p>
            <a:pPr marL="0" indent="0" algn="r">
              <a:buNone/>
            </a:pPr>
            <a:r>
              <a:rPr lang="fa-IR" sz="2400" dirty="0">
                <a:solidFill>
                  <a:srgbClr val="6D06BA"/>
                </a:solidFill>
                <a:latin typeface="Arabic Typesetting" panose="03020402040406030203" pitchFamily="66" charset="-78"/>
                <a:cs typeface="Arabic Typesetting" panose="03020402040406030203" pitchFamily="66" charset="-78"/>
              </a:rPr>
              <a:t>سیم جامپر</a:t>
            </a:r>
          </a:p>
          <a:p>
            <a:pPr marL="0" indent="0" algn="r">
              <a:buNone/>
            </a:pPr>
            <a:r>
              <a:rPr lang="fa-IR" sz="2400" dirty="0">
                <a:solidFill>
                  <a:srgbClr val="6D06BA"/>
                </a:solidFill>
                <a:latin typeface="Arabic Typesetting" panose="03020402040406030203" pitchFamily="66" charset="-78"/>
                <a:cs typeface="Arabic Typesetting" panose="03020402040406030203" pitchFamily="66" charset="-78"/>
              </a:rPr>
              <a:t>باتری 12 ولت و جا باتری آن یا آداپتور 12 ولتی با جریان یک آمپر</a:t>
            </a:r>
          </a:p>
          <a:p>
            <a:pPr marL="0" indent="0" algn="r">
              <a:buNone/>
            </a:pPr>
            <a:r>
              <a:rPr lang="fa-IR" sz="2400" dirty="0">
                <a:solidFill>
                  <a:srgbClr val="6D06BA"/>
                </a:solidFill>
                <a:latin typeface="Arabic Typesetting" panose="03020402040406030203" pitchFamily="66" charset="-78"/>
                <a:cs typeface="Arabic Typesetting" panose="03020402040406030203" pitchFamily="66" charset="-78"/>
              </a:rPr>
              <a:t>دو عدد سنسور مادون قرمز</a:t>
            </a:r>
          </a:p>
          <a:p>
            <a:pPr marL="0" indent="0" algn="r">
              <a:buNone/>
            </a:pPr>
            <a:r>
              <a:rPr lang="fa-IR" sz="2400" dirty="0">
                <a:solidFill>
                  <a:srgbClr val="6D06BA"/>
                </a:solidFill>
                <a:latin typeface="Arabic Typesetting" panose="03020402040406030203" pitchFamily="66" charset="-78"/>
                <a:cs typeface="Arabic Typesetting" panose="03020402040406030203" pitchFamily="66" charset="-78"/>
              </a:rPr>
              <a:t>هرزگرد</a:t>
            </a:r>
            <a:endParaRPr lang="en-US" sz="2400" dirty="0">
              <a:solidFill>
                <a:srgbClr val="6D06BA"/>
              </a:solidFill>
              <a:latin typeface="Arabic Typesetting" panose="03020402040406030203" pitchFamily="66" charset="-78"/>
              <a:cs typeface="Arabic Typesetting" panose="03020402040406030203" pitchFamily="66" charset="-78"/>
            </a:endParaRPr>
          </a:p>
        </p:txBody>
      </p:sp>
      <p:pic>
        <p:nvPicPr>
          <p:cNvPr id="5" name="Picture 4">
            <a:extLst>
              <a:ext uri="{FF2B5EF4-FFF2-40B4-BE49-F238E27FC236}">
                <a16:creationId xmlns:a16="http://schemas.microsoft.com/office/drawing/2014/main" id="{CF2B57CF-DEF2-AE3E-39EF-F302C50DD09D}"/>
              </a:ext>
            </a:extLst>
          </p:cNvPr>
          <p:cNvPicPr>
            <a:picLocks noChangeAspect="1"/>
          </p:cNvPicPr>
          <p:nvPr/>
        </p:nvPicPr>
        <p:blipFill>
          <a:blip r:embed="rId2"/>
          <a:stretch>
            <a:fillRect/>
          </a:stretch>
        </p:blipFill>
        <p:spPr>
          <a:xfrm>
            <a:off x="609600" y="500062"/>
            <a:ext cx="5715000" cy="5715000"/>
          </a:xfrm>
          <a:prstGeom prst="rect">
            <a:avLst/>
          </a:prstGeom>
        </p:spPr>
      </p:pic>
    </p:spTree>
    <p:extLst>
      <p:ext uri="{BB962C8B-B14F-4D97-AF65-F5344CB8AC3E}">
        <p14:creationId xmlns:p14="http://schemas.microsoft.com/office/powerpoint/2010/main" val="4078417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31CB73-E4B5-9DA9-652C-55321BD74FF0}"/>
              </a:ext>
            </a:extLst>
          </p:cNvPr>
          <p:cNvSpPr txBox="1"/>
          <p:nvPr/>
        </p:nvSpPr>
        <p:spPr>
          <a:xfrm>
            <a:off x="538162" y="1203097"/>
            <a:ext cx="5557838" cy="5078313"/>
          </a:xfrm>
          <a:prstGeom prst="rect">
            <a:avLst/>
          </a:prstGeom>
          <a:noFill/>
        </p:spPr>
        <p:txBody>
          <a:bodyPr wrap="square">
            <a:spAutoFit/>
          </a:bodyPr>
          <a:lstStyle/>
          <a:p>
            <a:r>
              <a:rPr lang="en-US" dirty="0">
                <a:solidFill>
                  <a:srgbClr val="6D06BA"/>
                </a:solidFill>
                <a:latin typeface="Segoe UI Light" panose="020B0502040204020203" pitchFamily="34" charset="0"/>
                <a:cs typeface="Segoe UI Light" panose="020B0502040204020203" pitchFamily="34" charset="0"/>
              </a:rPr>
              <a:t>#include &lt;</a:t>
            </a:r>
            <a:r>
              <a:rPr lang="en-US" dirty="0" err="1">
                <a:solidFill>
                  <a:srgbClr val="6D06BA"/>
                </a:solidFill>
                <a:latin typeface="Segoe UI Light" panose="020B0502040204020203" pitchFamily="34" charset="0"/>
                <a:cs typeface="Segoe UI Light" panose="020B0502040204020203" pitchFamily="34" charset="0"/>
              </a:rPr>
              <a:t>AFMotor.h</a:t>
            </a:r>
            <a:r>
              <a:rPr lang="en-US" dirty="0">
                <a:solidFill>
                  <a:srgbClr val="6D06BA"/>
                </a:solidFill>
                <a:latin typeface="Segoe UI Light" panose="020B0502040204020203" pitchFamily="34" charset="0"/>
                <a:cs typeface="Segoe UI Light" panose="020B0502040204020203" pitchFamily="34" charset="0"/>
              </a:rPr>
              <a:t>&gt;</a:t>
            </a:r>
          </a:p>
          <a:p>
            <a:r>
              <a:rPr lang="en-US" dirty="0">
                <a:solidFill>
                  <a:srgbClr val="6D06BA"/>
                </a:solidFill>
                <a:latin typeface="Segoe UI Light" panose="020B0502040204020203" pitchFamily="34" charset="0"/>
                <a:cs typeface="Segoe UI Light" panose="020B0502040204020203" pitchFamily="34" charset="0"/>
              </a:rPr>
              <a:t>                                                                                       </a:t>
            </a:r>
          </a:p>
          <a:p>
            <a:r>
              <a:rPr lang="en-US" dirty="0">
                <a:solidFill>
                  <a:srgbClr val="6D06BA"/>
                </a:solidFill>
                <a:latin typeface="Segoe UI Light" panose="020B0502040204020203" pitchFamily="34" charset="0"/>
                <a:cs typeface="Segoe UI Light" panose="020B0502040204020203" pitchFamily="34" charset="0"/>
              </a:rPr>
              <a:t>#define left A0</a:t>
            </a:r>
          </a:p>
          <a:p>
            <a:r>
              <a:rPr lang="en-US" dirty="0">
                <a:solidFill>
                  <a:srgbClr val="6D06BA"/>
                </a:solidFill>
                <a:latin typeface="Segoe UI Light" panose="020B0502040204020203" pitchFamily="34" charset="0"/>
                <a:cs typeface="Segoe UI Light" panose="020B0502040204020203" pitchFamily="34" charset="0"/>
              </a:rPr>
              <a:t>#define right A1 </a:t>
            </a:r>
          </a:p>
          <a:p>
            <a:r>
              <a:rPr lang="en-US" dirty="0">
                <a:solidFill>
                  <a:srgbClr val="6D06BA"/>
                </a:solidFill>
                <a:latin typeface="Segoe UI Light" panose="020B0502040204020203" pitchFamily="34" charset="0"/>
                <a:cs typeface="Segoe UI Light" panose="020B0502040204020203" pitchFamily="34" charset="0"/>
              </a:rPr>
              <a:t>             </a:t>
            </a:r>
          </a:p>
          <a:p>
            <a:r>
              <a:rPr lang="en-US" dirty="0" err="1">
                <a:solidFill>
                  <a:srgbClr val="6D06BA"/>
                </a:solidFill>
                <a:latin typeface="Segoe UI Light" panose="020B0502040204020203" pitchFamily="34" charset="0"/>
                <a:cs typeface="Segoe UI Light" panose="020B0502040204020203" pitchFamily="34" charset="0"/>
              </a:rPr>
              <a:t>AF_DCMotor</a:t>
            </a:r>
            <a:r>
              <a:rPr lang="en-US" dirty="0">
                <a:solidFill>
                  <a:srgbClr val="6D06BA"/>
                </a:solidFill>
                <a:latin typeface="Segoe UI Light" panose="020B0502040204020203" pitchFamily="34" charset="0"/>
                <a:cs typeface="Segoe UI Light" panose="020B0502040204020203" pitchFamily="34" charset="0"/>
              </a:rPr>
              <a:t> motor1(1); </a:t>
            </a:r>
          </a:p>
          <a:p>
            <a:r>
              <a:rPr lang="en-US" dirty="0" err="1">
                <a:solidFill>
                  <a:srgbClr val="6D06BA"/>
                </a:solidFill>
                <a:latin typeface="Segoe UI Light" panose="020B0502040204020203" pitchFamily="34" charset="0"/>
                <a:cs typeface="Segoe UI Light" panose="020B0502040204020203" pitchFamily="34" charset="0"/>
              </a:rPr>
              <a:t>AF_DCMotor</a:t>
            </a:r>
            <a:r>
              <a:rPr lang="en-US" dirty="0">
                <a:solidFill>
                  <a:srgbClr val="6D06BA"/>
                </a:solidFill>
                <a:latin typeface="Segoe UI Light" panose="020B0502040204020203" pitchFamily="34" charset="0"/>
                <a:cs typeface="Segoe UI Light" panose="020B0502040204020203" pitchFamily="34" charset="0"/>
              </a:rPr>
              <a:t> motor2(2);</a:t>
            </a:r>
          </a:p>
          <a:p>
            <a:endParaRPr lang="en-US" dirty="0">
              <a:solidFill>
                <a:srgbClr val="6D06BA"/>
              </a:solidFill>
              <a:latin typeface="Segoe UI Light" panose="020B0502040204020203" pitchFamily="34" charset="0"/>
              <a:cs typeface="Segoe UI Light" panose="020B0502040204020203" pitchFamily="34" charset="0"/>
            </a:endParaRPr>
          </a:p>
          <a:p>
            <a:r>
              <a:rPr lang="en-US" dirty="0">
                <a:solidFill>
                  <a:srgbClr val="6D06BA"/>
                </a:solidFill>
                <a:latin typeface="Segoe UI Light" panose="020B0502040204020203" pitchFamily="34" charset="0"/>
                <a:cs typeface="Segoe UI Light" panose="020B0502040204020203" pitchFamily="34" charset="0"/>
              </a:rPr>
              <a:t>int </a:t>
            </a:r>
            <a:r>
              <a:rPr lang="en-US" dirty="0" err="1">
                <a:solidFill>
                  <a:srgbClr val="6D06BA"/>
                </a:solidFill>
                <a:latin typeface="Segoe UI Light" panose="020B0502040204020203" pitchFamily="34" charset="0"/>
                <a:cs typeface="Segoe UI Light" panose="020B0502040204020203" pitchFamily="34" charset="0"/>
              </a:rPr>
              <a:t>leftState</a:t>
            </a:r>
            <a:r>
              <a:rPr lang="en-US" dirty="0">
                <a:solidFill>
                  <a:srgbClr val="6D06BA"/>
                </a:solidFill>
                <a:latin typeface="Segoe UI Light" panose="020B0502040204020203" pitchFamily="34" charset="0"/>
                <a:cs typeface="Segoe UI Light" panose="020B0502040204020203" pitchFamily="34" charset="0"/>
              </a:rPr>
              <a:t>;</a:t>
            </a:r>
          </a:p>
          <a:p>
            <a:r>
              <a:rPr lang="en-US" dirty="0">
                <a:solidFill>
                  <a:srgbClr val="6D06BA"/>
                </a:solidFill>
                <a:latin typeface="Segoe UI Light" panose="020B0502040204020203" pitchFamily="34" charset="0"/>
                <a:cs typeface="Segoe UI Light" panose="020B0502040204020203" pitchFamily="34" charset="0"/>
              </a:rPr>
              <a:t>int </a:t>
            </a:r>
            <a:r>
              <a:rPr lang="en-US" dirty="0" err="1">
                <a:solidFill>
                  <a:srgbClr val="6D06BA"/>
                </a:solidFill>
                <a:latin typeface="Segoe UI Light" panose="020B0502040204020203" pitchFamily="34" charset="0"/>
                <a:cs typeface="Segoe UI Light" panose="020B0502040204020203" pitchFamily="34" charset="0"/>
              </a:rPr>
              <a:t>rightState</a:t>
            </a:r>
            <a:r>
              <a:rPr lang="en-US" dirty="0">
                <a:solidFill>
                  <a:srgbClr val="6D06BA"/>
                </a:solidFill>
                <a:latin typeface="Segoe UI Light" panose="020B0502040204020203" pitchFamily="34" charset="0"/>
                <a:cs typeface="Segoe UI Light" panose="020B0502040204020203" pitchFamily="34" charset="0"/>
              </a:rPr>
              <a:t>;</a:t>
            </a:r>
          </a:p>
          <a:p>
            <a:r>
              <a:rPr lang="en-US" dirty="0">
                <a:solidFill>
                  <a:srgbClr val="6D06BA"/>
                </a:solidFill>
                <a:latin typeface="Segoe UI Light" panose="020B0502040204020203" pitchFamily="34" charset="0"/>
                <a:cs typeface="Segoe UI Light" panose="020B0502040204020203" pitchFamily="34" charset="0"/>
              </a:rPr>
              <a:t>int y;</a:t>
            </a:r>
          </a:p>
          <a:p>
            <a:endParaRPr lang="en-US" dirty="0">
              <a:solidFill>
                <a:srgbClr val="6D06BA"/>
              </a:solidFill>
              <a:latin typeface="Segoe UI Light" panose="020B0502040204020203" pitchFamily="34" charset="0"/>
              <a:cs typeface="Segoe UI Light" panose="020B0502040204020203" pitchFamily="34" charset="0"/>
            </a:endParaRPr>
          </a:p>
          <a:p>
            <a:r>
              <a:rPr lang="en-US" dirty="0">
                <a:solidFill>
                  <a:srgbClr val="6D06BA"/>
                </a:solidFill>
                <a:latin typeface="Segoe UI Light" panose="020B0502040204020203" pitchFamily="34" charset="0"/>
                <a:cs typeface="Segoe UI Light" panose="020B0502040204020203" pitchFamily="34" charset="0"/>
              </a:rPr>
              <a:t>void setup() {</a:t>
            </a:r>
          </a:p>
          <a:p>
            <a:r>
              <a:rPr lang="en-US" dirty="0">
                <a:solidFill>
                  <a:srgbClr val="6D06BA"/>
                </a:solidFill>
                <a:latin typeface="Segoe UI Light" panose="020B0502040204020203" pitchFamily="34" charset="0"/>
                <a:cs typeface="Segoe UI Light" panose="020B0502040204020203" pitchFamily="34" charset="0"/>
              </a:rPr>
              <a:t>  </a:t>
            </a:r>
            <a:r>
              <a:rPr lang="en-US" dirty="0" err="1">
                <a:solidFill>
                  <a:srgbClr val="6D06BA"/>
                </a:solidFill>
                <a:latin typeface="Segoe UI Light" panose="020B0502040204020203" pitchFamily="34" charset="0"/>
                <a:cs typeface="Segoe UI Light" panose="020B0502040204020203" pitchFamily="34" charset="0"/>
              </a:rPr>
              <a:t>pinMode</a:t>
            </a:r>
            <a:r>
              <a:rPr lang="en-US" dirty="0">
                <a:solidFill>
                  <a:srgbClr val="6D06BA"/>
                </a:solidFill>
                <a:latin typeface="Segoe UI Light" panose="020B0502040204020203" pitchFamily="34" charset="0"/>
                <a:cs typeface="Segoe UI Light" panose="020B0502040204020203" pitchFamily="34" charset="0"/>
              </a:rPr>
              <a:t>(left, INPUT);</a:t>
            </a:r>
          </a:p>
          <a:p>
            <a:r>
              <a:rPr lang="en-US" dirty="0">
                <a:solidFill>
                  <a:srgbClr val="6D06BA"/>
                </a:solidFill>
                <a:latin typeface="Segoe UI Light" panose="020B0502040204020203" pitchFamily="34" charset="0"/>
                <a:cs typeface="Segoe UI Light" panose="020B0502040204020203" pitchFamily="34" charset="0"/>
              </a:rPr>
              <a:t>  </a:t>
            </a:r>
            <a:r>
              <a:rPr lang="en-US" dirty="0" err="1">
                <a:solidFill>
                  <a:srgbClr val="6D06BA"/>
                </a:solidFill>
                <a:latin typeface="Segoe UI Light" panose="020B0502040204020203" pitchFamily="34" charset="0"/>
                <a:cs typeface="Segoe UI Light" panose="020B0502040204020203" pitchFamily="34" charset="0"/>
              </a:rPr>
              <a:t>pinMode</a:t>
            </a:r>
            <a:r>
              <a:rPr lang="en-US" dirty="0">
                <a:solidFill>
                  <a:srgbClr val="6D06BA"/>
                </a:solidFill>
                <a:latin typeface="Segoe UI Light" panose="020B0502040204020203" pitchFamily="34" charset="0"/>
                <a:cs typeface="Segoe UI Light" panose="020B0502040204020203" pitchFamily="34" charset="0"/>
              </a:rPr>
              <a:t>(right, INPUT);</a:t>
            </a:r>
          </a:p>
          <a:p>
            <a:r>
              <a:rPr lang="en-US" dirty="0">
                <a:solidFill>
                  <a:srgbClr val="6D06BA"/>
                </a:solidFill>
                <a:latin typeface="Segoe UI Light" panose="020B0502040204020203" pitchFamily="34" charset="0"/>
                <a:cs typeface="Segoe UI Light" panose="020B0502040204020203" pitchFamily="34" charset="0"/>
              </a:rPr>
              <a:t>  </a:t>
            </a:r>
            <a:r>
              <a:rPr lang="en-US" dirty="0" err="1">
                <a:solidFill>
                  <a:srgbClr val="6D06BA"/>
                </a:solidFill>
                <a:latin typeface="Segoe UI Light" panose="020B0502040204020203" pitchFamily="34" charset="0"/>
                <a:cs typeface="Segoe UI Light" panose="020B0502040204020203" pitchFamily="34" charset="0"/>
              </a:rPr>
              <a:t>Serial.begin</a:t>
            </a:r>
            <a:r>
              <a:rPr lang="en-US" dirty="0">
                <a:solidFill>
                  <a:srgbClr val="6D06BA"/>
                </a:solidFill>
                <a:latin typeface="Segoe UI Light" panose="020B0502040204020203" pitchFamily="34" charset="0"/>
                <a:cs typeface="Segoe UI Light" panose="020B0502040204020203" pitchFamily="34" charset="0"/>
              </a:rPr>
              <a:t>(9600);</a:t>
            </a:r>
          </a:p>
          <a:p>
            <a:r>
              <a:rPr lang="en-US" dirty="0">
                <a:solidFill>
                  <a:srgbClr val="6D06BA"/>
                </a:solidFill>
                <a:latin typeface="Segoe UI Light" panose="020B0502040204020203" pitchFamily="34" charset="0"/>
                <a:cs typeface="Segoe UI Light" panose="020B0502040204020203" pitchFamily="34" charset="0"/>
              </a:rPr>
              <a:t>}</a:t>
            </a:r>
          </a:p>
          <a:p>
            <a:endParaRPr lang="en-US" dirty="0">
              <a:solidFill>
                <a:srgbClr val="6D06BA"/>
              </a:solidFill>
              <a:latin typeface="Segoe UI Light" panose="020B0502040204020203" pitchFamily="34" charset="0"/>
              <a:cs typeface="Segoe UI Light" panose="020B0502040204020203" pitchFamily="34" charset="0"/>
            </a:endParaRPr>
          </a:p>
        </p:txBody>
      </p:sp>
      <p:sp>
        <p:nvSpPr>
          <p:cNvPr id="5" name="TextBox 4">
            <a:extLst>
              <a:ext uri="{FF2B5EF4-FFF2-40B4-BE49-F238E27FC236}">
                <a16:creationId xmlns:a16="http://schemas.microsoft.com/office/drawing/2014/main" id="{35F833E1-71BD-52E0-F945-D8AC3695A9E1}"/>
              </a:ext>
            </a:extLst>
          </p:cNvPr>
          <p:cNvSpPr txBox="1"/>
          <p:nvPr/>
        </p:nvSpPr>
        <p:spPr>
          <a:xfrm>
            <a:off x="6098382" y="1203096"/>
            <a:ext cx="6093618" cy="5078313"/>
          </a:xfrm>
          <a:prstGeom prst="rect">
            <a:avLst/>
          </a:prstGeom>
          <a:noFill/>
        </p:spPr>
        <p:txBody>
          <a:bodyPr wrap="square">
            <a:spAutoFit/>
          </a:bodyPr>
          <a:lstStyle/>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int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sensor_Read</a:t>
            </a:r>
            <a:r>
              <a:rPr lang="en-US" sz="1800" kern="1200" dirty="0">
                <a:solidFill>
                  <a:srgbClr val="6D06BA"/>
                </a:solidFill>
                <a:effectLst/>
                <a:latin typeface="Segoe UI Light" panose="020B0502040204020203" pitchFamily="34" charset="0"/>
                <a:ea typeface="+mn-ea"/>
                <a:cs typeface="Segoe UI Light" panose="020B0502040204020203" pitchFamily="34" charset="0"/>
              </a:rPr>
              <a:t>(){</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int x;</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leftState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digitalRead</a:t>
            </a:r>
            <a:r>
              <a:rPr lang="en-US" sz="1800" kern="1200" dirty="0">
                <a:solidFill>
                  <a:srgbClr val="6D06BA"/>
                </a:solidFill>
                <a:effectLst/>
                <a:latin typeface="Segoe UI Light" panose="020B0502040204020203" pitchFamily="34" charset="0"/>
                <a:ea typeface="+mn-ea"/>
                <a:cs typeface="Segoe UI Light" panose="020B0502040204020203" pitchFamily="34" charset="0"/>
              </a:rPr>
              <a:t>(left);</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rightState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digitalRead</a:t>
            </a:r>
            <a:r>
              <a:rPr lang="en-US" sz="1800" kern="1200" dirty="0">
                <a:solidFill>
                  <a:srgbClr val="6D06BA"/>
                </a:solidFill>
                <a:effectLst/>
                <a:latin typeface="Segoe UI Light" panose="020B0502040204020203" pitchFamily="34" charset="0"/>
                <a:ea typeface="+mn-ea"/>
                <a:cs typeface="Segoe UI Light" panose="020B0502040204020203" pitchFamily="34" charset="0"/>
              </a:rPr>
              <a:t>(right);</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if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leftState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0 &amp;&amp;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rightState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0){</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x = 1;</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else if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leftState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0 &amp;&amp;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rightState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1){</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x = 2;</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else if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leftState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1 &amp;&amp;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rightState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0){</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x = 3;</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else if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leftState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1 &amp;&amp; </a:t>
            </a:r>
            <a:r>
              <a:rPr lang="en-US" sz="1800" kern="1200" dirty="0" err="1">
                <a:solidFill>
                  <a:srgbClr val="6D06BA"/>
                </a:solidFill>
                <a:effectLst/>
                <a:latin typeface="Segoe UI Light" panose="020B0502040204020203" pitchFamily="34" charset="0"/>
                <a:ea typeface="+mn-ea"/>
                <a:cs typeface="Segoe UI Light" panose="020B0502040204020203" pitchFamily="34" charset="0"/>
              </a:rPr>
              <a:t>rightState</a:t>
            </a:r>
            <a:r>
              <a:rPr lang="en-US" sz="1800" kern="1200" dirty="0">
                <a:solidFill>
                  <a:srgbClr val="6D06BA"/>
                </a:solidFill>
                <a:effectLst/>
                <a:latin typeface="Segoe UI Light" panose="020B0502040204020203" pitchFamily="34" charset="0"/>
                <a:ea typeface="+mn-ea"/>
                <a:cs typeface="Segoe UI Light" panose="020B0502040204020203" pitchFamily="34" charset="0"/>
              </a:rPr>
              <a:t> == 1){</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x = 4;</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a:t>
            </a:r>
            <a:endParaRPr lang="en-US" dirty="0">
              <a:solidFill>
                <a:srgbClr val="6D06BA"/>
              </a:solidFill>
              <a:effectLst/>
            </a:endParaRPr>
          </a:p>
          <a:p>
            <a:pPr marL="0" algn="l" rtl="0" eaLnBrk="1" latinLnBrk="0" hangingPunct="1">
              <a:spcBef>
                <a:spcPts val="0"/>
              </a:spcBef>
              <a:spcAft>
                <a:spcPts val="0"/>
              </a:spcAft>
            </a:pPr>
            <a:r>
              <a:rPr lang="en-US" sz="1800" kern="1200" dirty="0">
                <a:solidFill>
                  <a:srgbClr val="6D06BA"/>
                </a:solidFill>
                <a:effectLst/>
                <a:latin typeface="Segoe UI Light" panose="020B0502040204020203" pitchFamily="34" charset="0"/>
                <a:ea typeface="+mn-ea"/>
                <a:cs typeface="Segoe UI Light" panose="020B0502040204020203" pitchFamily="34" charset="0"/>
              </a:rPr>
              <a:t>  return x;</a:t>
            </a:r>
            <a:endParaRPr lang="en-US" dirty="0">
              <a:solidFill>
                <a:srgbClr val="6D06BA"/>
              </a:solidFill>
              <a:effectLst/>
            </a:endParaRPr>
          </a:p>
          <a:p>
            <a:r>
              <a:rPr lang="en-US" sz="1800" kern="1200" dirty="0">
                <a:solidFill>
                  <a:srgbClr val="6D06BA"/>
                </a:solidFill>
                <a:effectLst/>
                <a:latin typeface="Segoe UI Light" panose="020B0502040204020203" pitchFamily="34" charset="0"/>
                <a:ea typeface="+mn-ea"/>
                <a:cs typeface="Segoe UI Light" panose="020B0502040204020203" pitchFamily="34" charset="0"/>
              </a:rPr>
              <a:t>}</a:t>
            </a:r>
            <a:endParaRPr lang="en-US" dirty="0">
              <a:solidFill>
                <a:srgbClr val="6D06BA"/>
              </a:solidFill>
            </a:endParaRPr>
          </a:p>
        </p:txBody>
      </p:sp>
      <p:sp>
        <p:nvSpPr>
          <p:cNvPr id="7" name="TextBox 6">
            <a:extLst>
              <a:ext uri="{FF2B5EF4-FFF2-40B4-BE49-F238E27FC236}">
                <a16:creationId xmlns:a16="http://schemas.microsoft.com/office/drawing/2014/main" id="{5EFB4EA7-5E99-E25F-3DCA-F334C85CF1CB}"/>
              </a:ext>
            </a:extLst>
          </p:cNvPr>
          <p:cNvSpPr txBox="1"/>
          <p:nvPr/>
        </p:nvSpPr>
        <p:spPr>
          <a:xfrm>
            <a:off x="5272087" y="433654"/>
            <a:ext cx="6328172" cy="769441"/>
          </a:xfrm>
          <a:prstGeom prst="rect">
            <a:avLst/>
          </a:prstGeom>
          <a:noFill/>
        </p:spPr>
        <p:txBody>
          <a:bodyPr wrap="square">
            <a:spAutoFit/>
          </a:bodyPr>
          <a:lstStyle/>
          <a:p>
            <a:pPr algn="r"/>
            <a:r>
              <a:rPr lang="fa-IR" sz="4400" dirty="0">
                <a:solidFill>
                  <a:srgbClr val="CC00CC"/>
                </a:solidFill>
                <a:latin typeface="Arabic Typesetting" panose="03020402040406030203" pitchFamily="66" charset="-78"/>
                <a:cs typeface="Arabic Typesetting" panose="03020402040406030203" pitchFamily="66" charset="-78"/>
              </a:rPr>
              <a:t>   سورس کد ربات تعقیب خط در این پروژه </a:t>
            </a:r>
            <a:endParaRPr lang="en-US" sz="4400" dirty="0">
              <a:solidFill>
                <a:srgbClr val="CC00CC"/>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3390453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CAD50AE-A85A-742F-3302-64B5115F8D0E}"/>
              </a:ext>
            </a:extLst>
          </p:cNvPr>
          <p:cNvSpPr txBox="1"/>
          <p:nvPr/>
        </p:nvSpPr>
        <p:spPr>
          <a:xfrm>
            <a:off x="5747148" y="1166842"/>
            <a:ext cx="6093618" cy="4524315"/>
          </a:xfrm>
          <a:prstGeom prst="rect">
            <a:avLst/>
          </a:prstGeom>
          <a:noFill/>
        </p:spPr>
        <p:txBody>
          <a:bodyPr wrap="square">
            <a:spAutoFit/>
          </a:bodyPr>
          <a:lstStyle/>
          <a:p>
            <a:endParaRPr lang="en-US" dirty="0"/>
          </a:p>
          <a:p>
            <a:r>
              <a:rPr lang="en-US" dirty="0"/>
              <a:t>      case 3 :</a:t>
            </a:r>
          </a:p>
          <a:p>
            <a:r>
              <a:rPr lang="en-US" dirty="0"/>
              <a:t>       motor1.run(BACKWARD);</a:t>
            </a:r>
          </a:p>
          <a:p>
            <a:r>
              <a:rPr lang="en-US" dirty="0"/>
              <a:t>       motor1.setSpeed(40);</a:t>
            </a:r>
          </a:p>
          <a:p>
            <a:r>
              <a:rPr lang="en-US" dirty="0"/>
              <a:t>       motor2.run(FORWARD);</a:t>
            </a:r>
          </a:p>
          <a:p>
            <a:r>
              <a:rPr lang="en-US" dirty="0"/>
              <a:t>       motor2.setSpeed(60);</a:t>
            </a:r>
          </a:p>
          <a:p>
            <a:r>
              <a:rPr lang="en-US" dirty="0"/>
              <a:t>      break;</a:t>
            </a:r>
          </a:p>
          <a:p>
            <a:endParaRPr lang="en-US" dirty="0"/>
          </a:p>
          <a:p>
            <a:r>
              <a:rPr lang="en-US" dirty="0"/>
              <a:t>      case 4 :</a:t>
            </a:r>
          </a:p>
          <a:p>
            <a:r>
              <a:rPr lang="en-US" dirty="0"/>
              <a:t>       motor1.run(RELEASE);</a:t>
            </a:r>
          </a:p>
          <a:p>
            <a:r>
              <a:rPr lang="en-US" dirty="0"/>
              <a:t>       motor1.setSpeed(0);</a:t>
            </a:r>
          </a:p>
          <a:p>
            <a:r>
              <a:rPr lang="en-US" dirty="0"/>
              <a:t>       motor2.run(RELEASE);</a:t>
            </a:r>
          </a:p>
          <a:p>
            <a:r>
              <a:rPr lang="en-US" dirty="0"/>
              <a:t>       motor2.setSpeed(0);</a:t>
            </a:r>
          </a:p>
          <a:p>
            <a:r>
              <a:rPr lang="en-US" dirty="0"/>
              <a:t>      break;</a:t>
            </a:r>
          </a:p>
          <a:p>
            <a:r>
              <a:rPr lang="en-US" dirty="0"/>
              <a:t>  }</a:t>
            </a:r>
          </a:p>
          <a:p>
            <a:r>
              <a:rPr lang="en-US" dirty="0"/>
              <a:t>}</a:t>
            </a:r>
          </a:p>
        </p:txBody>
      </p:sp>
      <p:sp>
        <p:nvSpPr>
          <p:cNvPr id="5" name="TextBox 4">
            <a:extLst>
              <a:ext uri="{FF2B5EF4-FFF2-40B4-BE49-F238E27FC236}">
                <a16:creationId xmlns:a16="http://schemas.microsoft.com/office/drawing/2014/main" id="{DEBA92DC-56BB-1A51-E21F-EBAC4C187613}"/>
              </a:ext>
            </a:extLst>
          </p:cNvPr>
          <p:cNvSpPr txBox="1"/>
          <p:nvPr/>
        </p:nvSpPr>
        <p:spPr>
          <a:xfrm>
            <a:off x="675085" y="751343"/>
            <a:ext cx="6093618" cy="5355312"/>
          </a:xfrm>
          <a:prstGeom prst="rect">
            <a:avLst/>
          </a:prstGeom>
          <a:noFill/>
        </p:spPr>
        <p:txBody>
          <a:bodyPr wrap="square">
            <a:spAutoFit/>
          </a:bodyPr>
          <a:lstStyle/>
          <a:p>
            <a:r>
              <a:rPr lang="en-US" dirty="0"/>
              <a:t>void loop() {</a:t>
            </a:r>
          </a:p>
          <a:p>
            <a:endParaRPr lang="en-US" dirty="0"/>
          </a:p>
          <a:p>
            <a:r>
              <a:rPr lang="en-US" dirty="0"/>
              <a:t>    y = </a:t>
            </a:r>
            <a:r>
              <a:rPr lang="en-US" dirty="0" err="1"/>
              <a:t>sensor_Read</a:t>
            </a:r>
            <a:r>
              <a:rPr lang="en-US" dirty="0"/>
              <a:t>();</a:t>
            </a:r>
          </a:p>
          <a:p>
            <a:r>
              <a:rPr lang="en-US" dirty="0"/>
              <a:t>    </a:t>
            </a:r>
            <a:r>
              <a:rPr lang="en-US" dirty="0" err="1"/>
              <a:t>Serial.println</a:t>
            </a:r>
            <a:r>
              <a:rPr lang="en-US" dirty="0"/>
              <a:t> (y);</a:t>
            </a:r>
          </a:p>
          <a:p>
            <a:r>
              <a:rPr lang="en-US" dirty="0"/>
              <a:t>   switch(y){</a:t>
            </a:r>
          </a:p>
          <a:p>
            <a:endParaRPr lang="en-US" dirty="0"/>
          </a:p>
          <a:p>
            <a:r>
              <a:rPr lang="en-US" dirty="0"/>
              <a:t>      case 1 :</a:t>
            </a:r>
          </a:p>
          <a:p>
            <a:r>
              <a:rPr lang="en-US" dirty="0"/>
              <a:t>       motor1.run(FORWARD);</a:t>
            </a:r>
          </a:p>
          <a:p>
            <a:r>
              <a:rPr lang="en-US" dirty="0"/>
              <a:t>       motor1.setSpeed(50);</a:t>
            </a:r>
          </a:p>
          <a:p>
            <a:r>
              <a:rPr lang="en-US" dirty="0"/>
              <a:t>       motor2.run(FORWARD);</a:t>
            </a:r>
          </a:p>
          <a:p>
            <a:r>
              <a:rPr lang="en-US" dirty="0"/>
              <a:t>       motor2.setSpeed(50);</a:t>
            </a:r>
          </a:p>
          <a:p>
            <a:r>
              <a:rPr lang="en-US" dirty="0"/>
              <a:t>      break;</a:t>
            </a:r>
          </a:p>
          <a:p>
            <a:endParaRPr lang="en-US" dirty="0"/>
          </a:p>
          <a:p>
            <a:r>
              <a:rPr lang="en-US" dirty="0"/>
              <a:t>      case 2 :</a:t>
            </a:r>
          </a:p>
          <a:p>
            <a:r>
              <a:rPr lang="en-US" dirty="0"/>
              <a:t>       motor1.run(FORWARD);</a:t>
            </a:r>
          </a:p>
          <a:p>
            <a:r>
              <a:rPr lang="en-US" dirty="0"/>
              <a:t>       motor1.setSpeed(60);</a:t>
            </a:r>
          </a:p>
          <a:p>
            <a:r>
              <a:rPr lang="en-US" dirty="0"/>
              <a:t>       motor2.run(BACKWARD);</a:t>
            </a:r>
          </a:p>
          <a:p>
            <a:r>
              <a:rPr lang="en-US" dirty="0"/>
              <a:t>       motor2.setSpeed(40);</a:t>
            </a:r>
          </a:p>
          <a:p>
            <a:r>
              <a:rPr lang="en-US" dirty="0"/>
              <a:t>      break;</a:t>
            </a:r>
          </a:p>
        </p:txBody>
      </p:sp>
      <p:sp>
        <p:nvSpPr>
          <p:cNvPr id="10" name="TextBox 9">
            <a:extLst>
              <a:ext uri="{FF2B5EF4-FFF2-40B4-BE49-F238E27FC236}">
                <a16:creationId xmlns:a16="http://schemas.microsoft.com/office/drawing/2014/main" id="{308A08AF-E83A-DA35-2A15-EACD33A2CE2B}"/>
              </a:ext>
            </a:extLst>
          </p:cNvPr>
          <p:cNvSpPr txBox="1"/>
          <p:nvPr/>
        </p:nvSpPr>
        <p:spPr>
          <a:xfrm>
            <a:off x="5272087" y="433654"/>
            <a:ext cx="6328172" cy="769441"/>
          </a:xfrm>
          <a:prstGeom prst="rect">
            <a:avLst/>
          </a:prstGeom>
          <a:noFill/>
        </p:spPr>
        <p:txBody>
          <a:bodyPr wrap="square">
            <a:spAutoFit/>
          </a:bodyPr>
          <a:lstStyle/>
          <a:p>
            <a:pPr algn="r"/>
            <a:r>
              <a:rPr lang="fa-IR" sz="4400" dirty="0">
                <a:solidFill>
                  <a:srgbClr val="CC00CC"/>
                </a:solidFill>
                <a:latin typeface="Arabic Typesetting" panose="03020402040406030203" pitchFamily="66" charset="-78"/>
                <a:cs typeface="Arabic Typesetting" panose="03020402040406030203" pitchFamily="66" charset="-78"/>
              </a:rPr>
              <a:t>   ادامه سورس کد</a:t>
            </a:r>
            <a:endParaRPr lang="en-US" sz="4400" dirty="0">
              <a:solidFill>
                <a:srgbClr val="CC00CC"/>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309742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D393D-EDAF-2712-C5DC-D5834FF0ACB1}"/>
              </a:ext>
            </a:extLst>
          </p:cNvPr>
          <p:cNvSpPr>
            <a:spLocks noGrp="1"/>
          </p:cNvSpPr>
          <p:nvPr>
            <p:ph type="title"/>
          </p:nvPr>
        </p:nvSpPr>
        <p:spPr>
          <a:xfrm>
            <a:off x="1168717" y="-113447"/>
            <a:ext cx="10058400" cy="1450757"/>
          </a:xfrm>
        </p:spPr>
        <p:txBody>
          <a:bodyPr>
            <a:normAutofit/>
          </a:bodyPr>
          <a:lstStyle/>
          <a:p>
            <a:pPr algn="r"/>
            <a:r>
              <a:rPr lang="fa-IR" dirty="0">
                <a:solidFill>
                  <a:srgbClr val="CC00CC"/>
                </a:solidFill>
                <a:latin typeface="Arabic Typesetting" panose="03020402040406030203" pitchFamily="66" charset="-78"/>
                <a:cs typeface="Arabic Typesetting" panose="03020402040406030203" pitchFamily="66" charset="-78"/>
              </a:rPr>
              <a:t>توضیح مختصری از سورس کد ربات</a:t>
            </a:r>
            <a:endParaRPr lang="en-US" dirty="0">
              <a:solidFill>
                <a:srgbClr val="CC00CC"/>
              </a:solidFill>
              <a:latin typeface="Arabic Typesetting" panose="03020402040406030203" pitchFamily="66" charset="-78"/>
              <a:cs typeface="Arabic Typesetting" panose="03020402040406030203" pitchFamily="66" charset="-78"/>
            </a:endParaRPr>
          </a:p>
        </p:txBody>
      </p:sp>
      <p:sp>
        <p:nvSpPr>
          <p:cNvPr id="6" name="TextBox 5">
            <a:extLst>
              <a:ext uri="{FF2B5EF4-FFF2-40B4-BE49-F238E27FC236}">
                <a16:creationId xmlns:a16="http://schemas.microsoft.com/office/drawing/2014/main" id="{1C46A198-FECA-DF63-F99F-9784412C5BFE}"/>
              </a:ext>
            </a:extLst>
          </p:cNvPr>
          <p:cNvSpPr txBox="1"/>
          <p:nvPr/>
        </p:nvSpPr>
        <p:spPr>
          <a:xfrm>
            <a:off x="-207645" y="2010915"/>
            <a:ext cx="11434762" cy="3970318"/>
          </a:xfrm>
          <a:prstGeom prst="rect">
            <a:avLst/>
          </a:prstGeom>
          <a:noFill/>
        </p:spPr>
        <p:txBody>
          <a:bodyPr wrap="square">
            <a:spAutoFit/>
          </a:bodyPr>
          <a:lstStyle/>
          <a:p>
            <a:pPr marL="0" algn="r" rtl="1" eaLnBrk="1" latinLnBrk="0" hangingPunct="1">
              <a:spcBef>
                <a:spcPts val="0"/>
              </a:spcBef>
              <a:spcAft>
                <a:spcPts val="0"/>
              </a:spcAft>
            </a:pPr>
            <a:r>
              <a:rPr lang="fa-IR" sz="2800" dirty="0">
                <a:solidFill>
                  <a:srgbClr val="6D06BA"/>
                </a:solidFill>
                <a:latin typeface="Arabic Typesetting" panose="03020402040406030203" pitchFamily="66" charset="-78"/>
                <a:cs typeface="Arabic Typesetting" panose="03020402040406030203" pitchFamily="66" charset="-78"/>
              </a:rPr>
              <a:t>در کد این ربات به منظور تسریع سرعت ربات و کم کردن حجم کد از فاکتور هایی استفاده شده است که شامل کتابخانه</a:t>
            </a:r>
            <a:r>
              <a:rPr lang="en-US" sz="2800" dirty="0">
                <a:solidFill>
                  <a:srgbClr val="6D06BA"/>
                </a:solidFill>
                <a:latin typeface="Arabic Typesetting" panose="03020402040406030203" pitchFamily="66" charset="-78"/>
                <a:cs typeface="Arabic Typesetting" panose="03020402040406030203" pitchFamily="66" charset="-78"/>
              </a:rPr>
              <a:t> </a:t>
            </a:r>
            <a:r>
              <a:rPr lang="fa-IR" sz="2800" dirty="0">
                <a:solidFill>
                  <a:srgbClr val="6D06BA"/>
                </a:solidFill>
                <a:latin typeface="Arabic Typesetting" panose="03020402040406030203" pitchFamily="66" charset="-78"/>
                <a:cs typeface="Arabic Typesetting" panose="03020402040406030203" pitchFamily="66" charset="-78"/>
              </a:rPr>
              <a:t> </a:t>
            </a:r>
            <a:r>
              <a:rPr lang="en-US" sz="2800" dirty="0">
                <a:solidFill>
                  <a:srgbClr val="6D06BA"/>
                </a:solidFill>
                <a:latin typeface="Arabic Typesetting" panose="03020402040406030203" pitchFamily="66" charset="-78"/>
                <a:cs typeface="Arabic Typesetting" panose="03020402040406030203" pitchFamily="66" charset="-78"/>
              </a:rPr>
              <a:t> </a:t>
            </a:r>
            <a:r>
              <a:rPr lang="en-US" dirty="0" err="1">
                <a:solidFill>
                  <a:srgbClr val="6D06BA"/>
                </a:solidFill>
                <a:latin typeface="Segoe UI Light" panose="020B0502040204020203" pitchFamily="34" charset="0"/>
                <a:cs typeface="Segoe UI Light" panose="020B0502040204020203" pitchFamily="34" charset="0"/>
              </a:rPr>
              <a:t>AFMotor</a:t>
            </a:r>
            <a:r>
              <a:rPr lang="fa-IR" sz="2800" dirty="0">
                <a:solidFill>
                  <a:srgbClr val="6D06BA"/>
                </a:solidFill>
                <a:latin typeface="Arabic Typesetting" panose="03020402040406030203" pitchFamily="66" charset="-78"/>
                <a:cs typeface="Arabic Typesetting" panose="03020402040406030203" pitchFamily="66" charset="-78"/>
              </a:rPr>
              <a:t> و</a:t>
            </a:r>
          </a:p>
          <a:p>
            <a:pPr marL="0" algn="r" rtl="1" eaLnBrk="1" latinLnBrk="0" hangingPunct="1">
              <a:spcBef>
                <a:spcPts val="0"/>
              </a:spcBef>
              <a:spcAft>
                <a:spcPts val="0"/>
              </a:spcAft>
            </a:pPr>
            <a:r>
              <a:rPr lang="fa-IR" sz="2800" dirty="0">
                <a:solidFill>
                  <a:srgbClr val="6D06BA"/>
                </a:solidFill>
                <a:latin typeface="Arabic Typesetting" panose="03020402040406030203" pitchFamily="66" charset="-78"/>
                <a:cs typeface="Arabic Typesetting" panose="03020402040406030203" pitchFamily="66" charset="-78"/>
              </a:rPr>
              <a:t>تابع هایی که خارج از</a:t>
            </a:r>
            <a:r>
              <a:rPr lang="en-US" sz="2800" dirty="0">
                <a:solidFill>
                  <a:srgbClr val="6D06BA"/>
                </a:solidFill>
                <a:latin typeface="Arabic Typesetting" panose="03020402040406030203" pitchFamily="66" charset="-78"/>
                <a:cs typeface="Arabic Typesetting" panose="03020402040406030203" pitchFamily="66" charset="-78"/>
              </a:rPr>
              <a:t>void loop </a:t>
            </a:r>
            <a:r>
              <a:rPr lang="fa-IR" sz="2800" dirty="0">
                <a:solidFill>
                  <a:srgbClr val="6D06BA"/>
                </a:solidFill>
                <a:latin typeface="Arabic Typesetting" panose="03020402040406030203" pitchFamily="66" charset="-78"/>
                <a:cs typeface="Arabic Typesetting" panose="03020402040406030203" pitchFamily="66" charset="-78"/>
              </a:rPr>
              <a:t> هستند. کتابخانه مذکور برای کنترل موتورهای </a:t>
            </a:r>
            <a:r>
              <a:rPr lang="en-US" sz="2800" dirty="0">
                <a:solidFill>
                  <a:srgbClr val="6D06BA"/>
                </a:solidFill>
                <a:latin typeface="Arabic Typesetting" panose="03020402040406030203" pitchFamily="66" charset="-78"/>
                <a:cs typeface="Arabic Typesetting" panose="03020402040406030203" pitchFamily="66" charset="-78"/>
              </a:rPr>
              <a:t>DC</a:t>
            </a:r>
            <a:r>
              <a:rPr lang="fa-IR" sz="2800" dirty="0">
                <a:solidFill>
                  <a:srgbClr val="6D06BA"/>
                </a:solidFill>
                <a:latin typeface="Arabic Typesetting" panose="03020402040406030203" pitchFamily="66" charset="-78"/>
                <a:cs typeface="Arabic Typesetting" panose="03020402040406030203" pitchFamily="66" charset="-78"/>
              </a:rPr>
              <a:t> است که با استفاده از سنسورهای دیجیتال و دیتای</a:t>
            </a:r>
          </a:p>
          <a:p>
            <a:pPr marL="0" algn="r" rtl="1" eaLnBrk="1" latinLnBrk="0" hangingPunct="1">
              <a:spcBef>
                <a:spcPts val="0"/>
              </a:spcBef>
              <a:spcAft>
                <a:spcPts val="0"/>
              </a:spcAft>
            </a:pPr>
            <a:r>
              <a:rPr lang="fa-IR" sz="2800" dirty="0">
                <a:solidFill>
                  <a:srgbClr val="6D06BA"/>
                </a:solidFill>
                <a:latin typeface="Arabic Typesetting" panose="03020402040406030203" pitchFamily="66" charset="-78"/>
                <a:cs typeface="Arabic Typesetting" panose="03020402040406030203" pitchFamily="66" charset="-78"/>
              </a:rPr>
              <a:t>گرفته شده از آن انجام می شود. سپس دو پین آنالوگ</a:t>
            </a:r>
            <a:r>
              <a:rPr lang="en-US" sz="2800" dirty="0">
                <a:solidFill>
                  <a:srgbClr val="6D06BA"/>
                </a:solidFill>
                <a:latin typeface="Arabic Typesetting" panose="03020402040406030203" pitchFamily="66" charset="-78"/>
                <a:cs typeface="Arabic Typesetting" panose="03020402040406030203" pitchFamily="66" charset="-78"/>
              </a:rPr>
              <a:t>A0 </a:t>
            </a:r>
            <a:r>
              <a:rPr lang="fa-IR" sz="2800" dirty="0">
                <a:solidFill>
                  <a:srgbClr val="6D06BA"/>
                </a:solidFill>
                <a:latin typeface="Arabic Typesetting" panose="03020402040406030203" pitchFamily="66" charset="-78"/>
                <a:cs typeface="Arabic Typesetting" panose="03020402040406030203" pitchFamily="66" charset="-78"/>
              </a:rPr>
              <a:t> و</a:t>
            </a:r>
            <a:r>
              <a:rPr lang="en-US" sz="2800" dirty="0">
                <a:solidFill>
                  <a:srgbClr val="6D06BA"/>
                </a:solidFill>
                <a:latin typeface="Arabic Typesetting" panose="03020402040406030203" pitchFamily="66" charset="-78"/>
                <a:cs typeface="Arabic Typesetting" panose="03020402040406030203" pitchFamily="66" charset="-78"/>
              </a:rPr>
              <a:t>A1 </a:t>
            </a:r>
            <a:r>
              <a:rPr lang="fa-IR" sz="2800" dirty="0">
                <a:solidFill>
                  <a:srgbClr val="6D06BA"/>
                </a:solidFill>
                <a:latin typeface="Arabic Typesetting" panose="03020402040406030203" pitchFamily="66" charset="-78"/>
                <a:cs typeface="Arabic Typesetting" panose="03020402040406030203" pitchFamily="66" charset="-78"/>
              </a:rPr>
              <a:t> به نام‌های </a:t>
            </a:r>
            <a:r>
              <a:rPr lang="en-US" sz="2800" dirty="0">
                <a:solidFill>
                  <a:srgbClr val="6D06BA"/>
                </a:solidFill>
                <a:latin typeface="Arabic Typesetting" panose="03020402040406030203" pitchFamily="66" charset="-78"/>
                <a:cs typeface="Arabic Typesetting" panose="03020402040406030203" pitchFamily="66" charset="-78"/>
              </a:rPr>
              <a:t>left</a:t>
            </a:r>
            <a:r>
              <a:rPr lang="fa-IR" sz="2800" dirty="0">
                <a:solidFill>
                  <a:srgbClr val="6D06BA"/>
                </a:solidFill>
                <a:latin typeface="Arabic Typesetting" panose="03020402040406030203" pitchFamily="66" charset="-78"/>
                <a:cs typeface="Arabic Typesetting" panose="03020402040406030203" pitchFamily="66" charset="-78"/>
              </a:rPr>
              <a:t> و </a:t>
            </a:r>
            <a:r>
              <a:rPr lang="en-US" sz="2800" dirty="0">
                <a:solidFill>
                  <a:srgbClr val="6D06BA"/>
                </a:solidFill>
                <a:latin typeface="Arabic Typesetting" panose="03020402040406030203" pitchFamily="66" charset="-78"/>
                <a:cs typeface="Arabic Typesetting" panose="03020402040406030203" pitchFamily="66" charset="-78"/>
              </a:rPr>
              <a:t>right</a:t>
            </a:r>
            <a:r>
              <a:rPr lang="fa-IR" sz="2800" dirty="0">
                <a:solidFill>
                  <a:srgbClr val="6D06BA"/>
                </a:solidFill>
                <a:latin typeface="Arabic Typesetting" panose="03020402040406030203" pitchFamily="66" charset="-78"/>
                <a:cs typeface="Arabic Typesetting" panose="03020402040406030203" pitchFamily="66" charset="-78"/>
              </a:rPr>
              <a:t> و دو شیء از نوع </a:t>
            </a:r>
            <a:r>
              <a:rPr lang="en-US" dirty="0" err="1">
                <a:solidFill>
                  <a:srgbClr val="6D06BA"/>
                </a:solidFill>
                <a:latin typeface="Segoe UI Light" panose="020B0502040204020203" pitchFamily="34" charset="0"/>
                <a:cs typeface="Segoe UI Light" panose="020B0502040204020203" pitchFamily="34" charset="0"/>
              </a:rPr>
              <a:t>AFMotor</a:t>
            </a:r>
            <a:r>
              <a:rPr lang="fa-IR" sz="2800" dirty="0">
                <a:solidFill>
                  <a:srgbClr val="6D06BA"/>
                </a:solidFill>
                <a:latin typeface="Arabic Typesetting" panose="03020402040406030203" pitchFamily="66" charset="-78"/>
                <a:cs typeface="Arabic Typesetting" panose="03020402040406030203" pitchFamily="66" charset="-78"/>
              </a:rPr>
              <a:t> به نام‌های </a:t>
            </a:r>
            <a:r>
              <a:rPr lang="en-US" dirty="0">
                <a:solidFill>
                  <a:srgbClr val="6D06BA"/>
                </a:solidFill>
                <a:latin typeface="Segoe UI Light" panose="020B0502040204020203" pitchFamily="34" charset="0"/>
                <a:cs typeface="Segoe UI Light" panose="020B0502040204020203" pitchFamily="34" charset="0"/>
              </a:rPr>
              <a:t>motor1</a:t>
            </a:r>
            <a:r>
              <a:rPr lang="fa-IR" sz="2800" dirty="0">
                <a:solidFill>
                  <a:srgbClr val="6D06BA"/>
                </a:solidFill>
                <a:latin typeface="Arabic Typesetting" panose="03020402040406030203" pitchFamily="66" charset="-78"/>
                <a:cs typeface="Arabic Typesetting" panose="03020402040406030203" pitchFamily="66" charset="-78"/>
              </a:rPr>
              <a:t> و</a:t>
            </a:r>
            <a:r>
              <a:rPr lang="en-US" dirty="0">
                <a:solidFill>
                  <a:srgbClr val="6D06BA"/>
                </a:solidFill>
                <a:latin typeface="Segoe UI Light" panose="020B0502040204020203" pitchFamily="34" charset="0"/>
                <a:cs typeface="Segoe UI Light" panose="020B0502040204020203" pitchFamily="34" charset="0"/>
              </a:rPr>
              <a:t>motor2</a:t>
            </a:r>
            <a:r>
              <a:rPr lang="en-US" sz="2800" dirty="0">
                <a:solidFill>
                  <a:srgbClr val="6D06BA"/>
                </a:solidFill>
                <a:latin typeface="Arabic Typesetting" panose="03020402040406030203" pitchFamily="66" charset="-78"/>
                <a:cs typeface="Arabic Typesetting" panose="03020402040406030203" pitchFamily="66" charset="-78"/>
              </a:rPr>
              <a:t> </a:t>
            </a:r>
            <a:r>
              <a:rPr lang="fa-IR" sz="2800" dirty="0">
                <a:solidFill>
                  <a:srgbClr val="6D06BA"/>
                </a:solidFill>
                <a:latin typeface="Arabic Typesetting" panose="03020402040406030203" pitchFamily="66" charset="-78"/>
                <a:cs typeface="Arabic Typesetting" panose="03020402040406030203" pitchFamily="66" charset="-78"/>
              </a:rPr>
              <a:t> ایجاد می‌شود که به ترتیب به موتورهای ۱ و ۲ متصل هستند. تابع </a:t>
            </a:r>
            <a:r>
              <a:rPr lang="en-US" sz="2000" kern="1200" dirty="0" err="1">
                <a:solidFill>
                  <a:srgbClr val="6D06BA"/>
                </a:solidFill>
                <a:effectLst/>
                <a:latin typeface="Segoe UI Light" panose="020B0502040204020203" pitchFamily="34" charset="0"/>
                <a:ea typeface="+mn-ea"/>
                <a:cs typeface="Segoe UI Light" panose="020B0502040204020203" pitchFamily="34" charset="0"/>
              </a:rPr>
              <a:t>sensor_Read</a:t>
            </a:r>
            <a:r>
              <a:rPr lang="en-US" sz="2000" kern="1200" dirty="0">
                <a:solidFill>
                  <a:srgbClr val="6D06BA"/>
                </a:solidFill>
                <a:effectLst/>
                <a:latin typeface="Segoe UI Light" panose="020B0502040204020203" pitchFamily="34" charset="0"/>
                <a:ea typeface="+mn-ea"/>
                <a:cs typeface="Segoe UI Light" panose="020B0502040204020203" pitchFamily="34" charset="0"/>
              </a:rPr>
              <a:t>()</a:t>
            </a:r>
            <a:r>
              <a:rPr lang="fa-IR" sz="2800" kern="1200" dirty="0">
                <a:solidFill>
                  <a:srgbClr val="6D06BA"/>
                </a:solidFill>
                <a:effectLst/>
                <a:latin typeface="Segoe UI Light" panose="020B0502040204020203" pitchFamily="34" charset="0"/>
                <a:ea typeface="+mn-ea"/>
                <a:cs typeface="Segoe UI Light" panose="020B0502040204020203" pitchFamily="34" charset="0"/>
              </a:rPr>
              <a:t> </a:t>
            </a:r>
            <a:r>
              <a:rPr lang="fa-IR" sz="2800" kern="1200" dirty="0">
                <a:solidFill>
                  <a:srgbClr val="6D06BA"/>
                </a:solidFill>
                <a:effectLst/>
                <a:latin typeface="Arabic Typesetting" panose="03020402040406030203" pitchFamily="66" charset="-78"/>
                <a:cs typeface="Arabic Typesetting" panose="03020402040406030203" pitchFamily="66" charset="-78"/>
              </a:rPr>
              <a:t>وضعیت پین‌های سنسور را می‌خواند و</a:t>
            </a:r>
          </a:p>
          <a:p>
            <a:pPr marL="0" algn="r" rtl="1" eaLnBrk="1" latinLnBrk="0" hangingPunct="1">
              <a:spcBef>
                <a:spcPts val="0"/>
              </a:spcBef>
              <a:spcAft>
                <a:spcPts val="0"/>
              </a:spcAft>
            </a:pPr>
            <a:r>
              <a:rPr lang="fa-IR" sz="2800" kern="1200" dirty="0">
                <a:solidFill>
                  <a:srgbClr val="6D06BA"/>
                </a:solidFill>
                <a:effectLst/>
                <a:latin typeface="Arabic Typesetting" panose="03020402040406030203" pitchFamily="66" charset="-78"/>
                <a:cs typeface="Arabic Typesetting" panose="03020402040406030203" pitchFamily="66" charset="-78"/>
              </a:rPr>
              <a:t>بر اساس ترکیب وضعیت‌ها عدد</a:t>
            </a:r>
            <a:r>
              <a:rPr lang="en-US" sz="2800" kern="1200" dirty="0">
                <a:solidFill>
                  <a:srgbClr val="6D06BA"/>
                </a:solidFill>
                <a:effectLst/>
                <a:latin typeface="Arabic Typesetting" panose="03020402040406030203" pitchFamily="66" charset="-78"/>
                <a:cs typeface="Arabic Typesetting" panose="03020402040406030203" pitchFamily="66" charset="-78"/>
              </a:rPr>
              <a:t>x </a:t>
            </a:r>
            <a:r>
              <a:rPr lang="fa-IR" sz="2800" kern="1200" dirty="0">
                <a:solidFill>
                  <a:srgbClr val="6D06BA"/>
                </a:solidFill>
                <a:effectLst/>
                <a:latin typeface="Arabic Typesetting" panose="03020402040406030203" pitchFamily="66" charset="-78"/>
                <a:cs typeface="Arabic Typesetting" panose="03020402040406030203" pitchFamily="66" charset="-78"/>
              </a:rPr>
              <a:t> </a:t>
            </a:r>
            <a:r>
              <a:rPr lang="fa-IR" sz="2800" dirty="0">
                <a:solidFill>
                  <a:srgbClr val="6D06BA"/>
                </a:solidFill>
                <a:latin typeface="Arabic Typesetting" panose="03020402040406030203" pitchFamily="66" charset="-78"/>
                <a:cs typeface="Arabic Typesetting" panose="03020402040406030203" pitchFamily="66" charset="-78"/>
              </a:rPr>
              <a:t>را </a:t>
            </a:r>
            <a:r>
              <a:rPr lang="fa-IR" sz="2800" kern="1200" dirty="0">
                <a:solidFill>
                  <a:srgbClr val="6D06BA"/>
                </a:solidFill>
                <a:effectLst/>
                <a:latin typeface="Arabic Typesetting" panose="03020402040406030203" pitchFamily="66" charset="-78"/>
                <a:cs typeface="Arabic Typesetting" panose="03020402040406030203" pitchFamily="66" charset="-78"/>
              </a:rPr>
              <a:t>برمی‌گرداند</a:t>
            </a:r>
          </a:p>
          <a:p>
            <a:pPr marL="0" algn="r" rtl="1" eaLnBrk="1" latinLnBrk="0" hangingPunct="1">
              <a:spcBef>
                <a:spcPts val="0"/>
              </a:spcBef>
              <a:spcAft>
                <a:spcPts val="0"/>
              </a:spcAft>
            </a:pPr>
            <a:r>
              <a:rPr lang="fa-IR" sz="2800" b="1" kern="1200" dirty="0">
                <a:solidFill>
                  <a:srgbClr val="6D06BA"/>
                </a:solidFill>
                <a:effectLst/>
                <a:latin typeface="Arabic Typesetting" panose="03020402040406030203" pitchFamily="66" charset="-78"/>
                <a:cs typeface="Arabic Typesetting" panose="03020402040406030203" pitchFamily="66" charset="-78"/>
              </a:rPr>
              <a:t>-</a:t>
            </a:r>
            <a:r>
              <a:rPr lang="fa-IR" sz="2800" kern="1200" dirty="0">
                <a:solidFill>
                  <a:srgbClr val="6D06BA"/>
                </a:solidFill>
                <a:effectLst/>
                <a:latin typeface="Arabic Typesetting" panose="03020402040406030203" pitchFamily="66" charset="-78"/>
                <a:cs typeface="Arabic Typesetting" panose="03020402040406030203" pitchFamily="66" charset="-78"/>
              </a:rPr>
              <a:t> اگر هر دو سنسور خاموش باشند (0,0)، مقدار ۱ برمی‌گرداند.</a:t>
            </a:r>
          </a:p>
          <a:p>
            <a:pPr marL="0" algn="r" rtl="1" eaLnBrk="1" latinLnBrk="0" hangingPunct="1">
              <a:spcBef>
                <a:spcPts val="0"/>
              </a:spcBef>
              <a:spcAft>
                <a:spcPts val="0"/>
              </a:spcAft>
            </a:pPr>
            <a:r>
              <a:rPr lang="fa-IR" sz="2800" kern="1200" dirty="0">
                <a:solidFill>
                  <a:srgbClr val="6D06BA"/>
                </a:solidFill>
                <a:effectLst/>
                <a:latin typeface="Arabic Typesetting" panose="03020402040406030203" pitchFamily="66" charset="-78"/>
                <a:cs typeface="Arabic Typesetting" panose="03020402040406030203" pitchFamily="66" charset="-78"/>
              </a:rPr>
              <a:t>- اگر سنسور چپ خاموش و سنسور راست روشن باشد (0,1)، مقدار 2 برمی‌گرداند.</a:t>
            </a:r>
          </a:p>
          <a:p>
            <a:pPr marL="0" algn="r" rtl="1" eaLnBrk="1" latinLnBrk="0" hangingPunct="1">
              <a:spcBef>
                <a:spcPts val="0"/>
              </a:spcBef>
              <a:spcAft>
                <a:spcPts val="0"/>
              </a:spcAft>
            </a:pPr>
            <a:r>
              <a:rPr lang="fa-IR" sz="2800" kern="1200" dirty="0">
                <a:solidFill>
                  <a:srgbClr val="6D06BA"/>
                </a:solidFill>
                <a:effectLst/>
                <a:latin typeface="Arabic Typesetting" panose="03020402040406030203" pitchFamily="66" charset="-78"/>
                <a:cs typeface="Arabic Typesetting" panose="03020402040406030203" pitchFamily="66" charset="-78"/>
              </a:rPr>
              <a:t>- اگر سنسور چپ روشن و سنسور راست خاموش باشد (1,0)، مقدار 3 برمی‌گرداند.</a:t>
            </a:r>
          </a:p>
          <a:p>
            <a:pPr marL="0" algn="r" rtl="1" eaLnBrk="1" latinLnBrk="0" hangingPunct="1">
              <a:spcBef>
                <a:spcPts val="0"/>
              </a:spcBef>
              <a:spcAft>
                <a:spcPts val="0"/>
              </a:spcAft>
            </a:pPr>
            <a:r>
              <a:rPr lang="fa-IR" sz="2800" kern="1200" dirty="0">
                <a:solidFill>
                  <a:srgbClr val="6D06BA"/>
                </a:solidFill>
                <a:effectLst/>
                <a:latin typeface="Arabic Typesetting" panose="03020402040406030203" pitchFamily="66" charset="-78"/>
                <a:cs typeface="Arabic Typesetting" panose="03020402040406030203" pitchFamily="66" charset="-78"/>
              </a:rPr>
              <a:t>- اگر هر دو سنسور روشن باشند (1,1)، مقدار 4 برمی‌گرداند.</a:t>
            </a:r>
            <a:endParaRPr lang="fa-IR" sz="2800" dirty="0">
              <a:solidFill>
                <a:srgbClr val="6D06BA"/>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566925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D393D-EDAF-2712-C5DC-D5834FF0ACB1}"/>
              </a:ext>
            </a:extLst>
          </p:cNvPr>
          <p:cNvSpPr>
            <a:spLocks noGrp="1"/>
          </p:cNvSpPr>
          <p:nvPr>
            <p:ph type="title"/>
          </p:nvPr>
        </p:nvSpPr>
        <p:spPr>
          <a:xfrm>
            <a:off x="1168717" y="-113447"/>
            <a:ext cx="10058400" cy="1450757"/>
          </a:xfrm>
        </p:spPr>
        <p:txBody>
          <a:bodyPr>
            <a:normAutofit/>
          </a:bodyPr>
          <a:lstStyle/>
          <a:p>
            <a:pPr algn="r"/>
            <a:r>
              <a:rPr lang="fa-IR" dirty="0">
                <a:solidFill>
                  <a:srgbClr val="CC00CC"/>
                </a:solidFill>
                <a:latin typeface="Arabic Typesetting" panose="03020402040406030203" pitchFamily="66" charset="-78"/>
                <a:cs typeface="Arabic Typesetting" panose="03020402040406030203" pitchFamily="66" charset="-78"/>
              </a:rPr>
              <a:t>   ادامه توضیح مختصری از سورس کد ربات</a:t>
            </a:r>
            <a:endParaRPr lang="en-US" dirty="0">
              <a:solidFill>
                <a:srgbClr val="CC00CC"/>
              </a:solidFill>
              <a:latin typeface="Arabic Typesetting" panose="03020402040406030203" pitchFamily="66" charset="-78"/>
              <a:cs typeface="Arabic Typesetting" panose="03020402040406030203" pitchFamily="66" charset="-78"/>
            </a:endParaRPr>
          </a:p>
        </p:txBody>
      </p:sp>
      <p:sp>
        <p:nvSpPr>
          <p:cNvPr id="6" name="TextBox 5">
            <a:extLst>
              <a:ext uri="{FF2B5EF4-FFF2-40B4-BE49-F238E27FC236}">
                <a16:creationId xmlns:a16="http://schemas.microsoft.com/office/drawing/2014/main" id="{1C46A198-FECA-DF63-F99F-9784412C5BFE}"/>
              </a:ext>
            </a:extLst>
          </p:cNvPr>
          <p:cNvSpPr txBox="1"/>
          <p:nvPr/>
        </p:nvSpPr>
        <p:spPr>
          <a:xfrm>
            <a:off x="-196216" y="2110927"/>
            <a:ext cx="11434762" cy="3539430"/>
          </a:xfrm>
          <a:prstGeom prst="rect">
            <a:avLst/>
          </a:prstGeom>
          <a:noFill/>
        </p:spPr>
        <p:txBody>
          <a:bodyPr wrap="squar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در تابع</a:t>
            </a:r>
            <a:r>
              <a:rPr lang="fa-IR" sz="2800" dirty="0">
                <a:solidFill>
                  <a:srgbClr val="6D06BA"/>
                </a:solidFill>
                <a:latin typeface="Arabic Typesetting" panose="03020402040406030203" pitchFamily="66" charset="-78"/>
                <a:cs typeface="Arabic Typesetting" panose="03020402040406030203" pitchFamily="66" charset="-78"/>
              </a:rPr>
              <a:t> </a:t>
            </a:r>
            <a:r>
              <a:rPr lang="en-US" sz="2800" dirty="0">
                <a:solidFill>
                  <a:srgbClr val="6D06BA"/>
                </a:solidFill>
                <a:latin typeface="Arabic Typesetting" panose="03020402040406030203" pitchFamily="66" charset="-78"/>
                <a:cs typeface="Arabic Typesetting" panose="03020402040406030203" pitchFamily="66" charset="-78"/>
              </a:rPr>
              <a:t>void loop</a:t>
            </a:r>
            <a:r>
              <a:rPr lang="fa-IR" sz="2800" dirty="0">
                <a:solidFill>
                  <a:srgbClr val="6D06BA"/>
                </a:solidFill>
                <a:latin typeface="Arabic Typesetting" panose="03020402040406030203" pitchFamily="66" charset="-78"/>
                <a:cs typeface="Arabic Typesetting" panose="03020402040406030203" pitchFamily="66" charset="-78"/>
              </a:rPr>
              <a:t> </a:t>
            </a: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ابتدا وضعیت سنسورها خوانده می‌شود و سپس</a:t>
            </a:r>
            <a:r>
              <a:rPr kumimoji="0" lang="en-US"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a:t>
            </a: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با استفاده از مقدار دریافت شده از تابع </a:t>
            </a:r>
            <a:r>
              <a:rPr kumimoji="0" lang="en-US" sz="2800" b="0" i="0" u="none" strike="noStrike" kern="1200" cap="none" spc="0" normalizeH="0" baseline="0" noProof="0" dirty="0" err="1">
                <a:ln>
                  <a:noFill/>
                </a:ln>
                <a:solidFill>
                  <a:srgbClr val="6D06BA"/>
                </a:solidFill>
                <a:effectLst/>
                <a:uLnTx/>
                <a:uFillTx/>
                <a:latin typeface="Arabic Typesetting" panose="03020402040406030203" pitchFamily="66" charset="-78"/>
                <a:ea typeface="+mn-ea"/>
                <a:cs typeface="Arabic Typesetting" panose="03020402040406030203" pitchFamily="66" charset="-78"/>
              </a:rPr>
              <a:t>sensor_Read</a:t>
            </a:r>
            <a:r>
              <a:rPr kumimoji="0" lang="en-US"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a:t>
            </a: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a:t>
            </a: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موتور‌ها کنترل می‌شوند:</a:t>
            </a: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مقدار 1 : هر دو موتور به جلو با سرعت 50 حرکت می‌کنند.</a:t>
            </a: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مقدار 2 : موتور اول به جلو با سرعت 60 و موتور دوم به عقب با سرعت 40 حرکت می‌کند.</a:t>
            </a: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مقدار 3 : موتور اول به عقب با سرعت 40 و موتور دوم به جلو با سرعت 60 حرکت می‌کند.</a:t>
            </a: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 مقدار 4 : هر دو موتور متوقف می‌شوند.</a:t>
            </a:r>
          </a:p>
          <a:p>
            <a:pPr marL="0" marR="0" lvl="0" indent="0" algn="r" defTabSz="457200" rtl="1" eaLnBrk="1" fontAlgn="auto" latinLnBrk="0" hangingPunct="1">
              <a:lnSpc>
                <a:spcPct val="100000"/>
              </a:lnSpc>
              <a:spcBef>
                <a:spcPts val="0"/>
              </a:spcBef>
              <a:spcAft>
                <a:spcPts val="0"/>
              </a:spcAft>
              <a:buClrTx/>
              <a:buSzTx/>
              <a:buFontTx/>
              <a:buNone/>
              <a:tabLst/>
              <a:defRPr/>
            </a:pPr>
            <a:endPar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endParaRPr>
          </a:p>
          <a:p>
            <a:pPr marL="0" marR="0" lvl="0" indent="0" algn="r" defTabSz="457200" rtl="1" eaLnBrk="1" fontAlgn="auto" latinLnBrk="0" hangingPunct="1">
              <a:lnSpc>
                <a:spcPct val="100000"/>
              </a:lnSpc>
              <a:spcBef>
                <a:spcPts val="0"/>
              </a:spcBef>
              <a:spcAft>
                <a:spcPts val="0"/>
              </a:spcAft>
              <a:buClrTx/>
              <a:buSzTx/>
              <a:buFontTx/>
              <a:buNone/>
              <a:tabLst/>
              <a:defRPr/>
            </a:pPr>
            <a:r>
              <a:rPr kumimoji="0" lang="fa-IR" sz="2800" b="0" i="0" u="none" strike="noStrike" kern="1200" cap="none" spc="0" normalizeH="0" baseline="0" noProof="0" dirty="0">
                <a:ln>
                  <a:noFill/>
                </a:ln>
                <a:solidFill>
                  <a:srgbClr val="6D06BA"/>
                </a:solidFill>
                <a:effectLst/>
                <a:uLnTx/>
                <a:uFillTx/>
                <a:latin typeface="Arabic Typesetting" panose="03020402040406030203" pitchFamily="66" charset="-78"/>
                <a:ea typeface="+mn-ea"/>
                <a:cs typeface="Arabic Typesetting" panose="03020402040406030203" pitchFamily="66" charset="-78"/>
              </a:rPr>
              <a:t>به طور کلی این کد برای کنترل حرکت یک ربات یا وسیله‌ای مشابه بر اساس ورودی‌های سنسور طراحی شده است.</a:t>
            </a:r>
          </a:p>
        </p:txBody>
      </p:sp>
    </p:spTree>
    <p:extLst>
      <p:ext uri="{BB962C8B-B14F-4D97-AF65-F5344CB8AC3E}">
        <p14:creationId xmlns:p14="http://schemas.microsoft.com/office/powerpoint/2010/main" val="728474308"/>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568</TotalTime>
  <Words>1464</Words>
  <Application>Microsoft Office PowerPoint</Application>
  <PresentationFormat>Widescreen</PresentationFormat>
  <Paragraphs>113</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Arabic Typesetting</vt:lpstr>
      <vt:lpstr>Calibri</vt:lpstr>
      <vt:lpstr>Calibri Light</vt:lpstr>
      <vt:lpstr>Segoe UI Light</vt:lpstr>
      <vt:lpstr>Retrospect</vt:lpstr>
      <vt:lpstr>ربات تعقیب خط</vt:lpstr>
      <vt:lpstr>   ربات تعقیب خط یا مسیریاب</vt:lpstr>
      <vt:lpstr>   کاربرد های ربات تعقیب خط</vt:lpstr>
      <vt:lpstr>   خب حالا ببینیم ربات تعقیب خط چجوری کار میکنه</vt:lpstr>
      <vt:lpstr>   اجزا یک ربات مسیر یاب</vt:lpstr>
      <vt:lpstr>PowerPoint Presentation</vt:lpstr>
      <vt:lpstr>PowerPoint Presentation</vt:lpstr>
      <vt:lpstr>توضیح مختصری از سورس کد ربات</vt:lpstr>
      <vt:lpstr>   ادامه توضیح مختصری از سورس کد ربات</vt:lpstr>
      <vt:lpstr>   نمونه ربات کار شده برای این پروژه</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karen dx</dc:creator>
  <cp:lastModifiedBy>karen dx</cp:lastModifiedBy>
  <cp:revision>8</cp:revision>
  <dcterms:created xsi:type="dcterms:W3CDTF">2024-09-09T08:42:19Z</dcterms:created>
  <dcterms:modified xsi:type="dcterms:W3CDTF">2024-09-09T18:10:23Z</dcterms:modified>
</cp:coreProperties>
</file>

<file path=docProps/thumbnail.jpeg>
</file>